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82" r:id="rId4"/>
    <p:sldId id="276" r:id="rId5"/>
    <p:sldId id="260" r:id="rId6"/>
    <p:sldId id="259" r:id="rId7"/>
    <p:sldId id="264" r:id="rId8"/>
    <p:sldId id="261" r:id="rId9"/>
    <p:sldId id="262" r:id="rId10"/>
    <p:sldId id="263" r:id="rId11"/>
    <p:sldId id="283" r:id="rId12"/>
    <p:sldId id="284" r:id="rId13"/>
    <p:sldId id="277" r:id="rId14"/>
    <p:sldId id="278" r:id="rId15"/>
    <p:sldId id="285" r:id="rId16"/>
    <p:sldId id="272" r:id="rId17"/>
    <p:sldId id="273" r:id="rId18"/>
    <p:sldId id="274" r:id="rId19"/>
    <p:sldId id="279" r:id="rId20"/>
    <p:sldId id="265" r:id="rId21"/>
    <p:sldId id="266" r:id="rId22"/>
    <p:sldId id="267" r:id="rId23"/>
    <p:sldId id="280" r:id="rId24"/>
    <p:sldId id="269" r:id="rId25"/>
    <p:sldId id="268" r:id="rId26"/>
    <p:sldId id="271" r:id="rId27"/>
    <p:sldId id="286" r:id="rId28"/>
  </p:sldIdLst>
  <p:sldSz cx="15425738" cy="8640763"/>
  <p:notesSz cx="6797675" cy="9926638"/>
  <p:defaultTextStyle>
    <a:defPPr>
      <a:defRPr lang="it-IT"/>
    </a:defPPr>
    <a:lvl1pPr marL="0" algn="l" defTabSz="68758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7583" algn="l" defTabSz="68758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5166" algn="l" defTabSz="68758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62749" algn="l" defTabSz="68758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50332" algn="l" defTabSz="68758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37915" algn="l" defTabSz="68758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25498" algn="l" defTabSz="68758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13082" algn="l" defTabSz="68758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500665" algn="l" defTabSz="687583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2">
          <p15:clr>
            <a:srgbClr val="A4A3A4"/>
          </p15:clr>
        </p15:guide>
        <p15:guide id="2" pos="48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ttilio Varengo - Cisl Scuola" initials="A" lastIdx="1" clrIdx="0">
    <p:extLst>
      <p:ext uri="{19B8F6BF-5375-455C-9EA6-DF929625EA0E}">
        <p15:presenceInfo xmlns:p15="http://schemas.microsoft.com/office/powerpoint/2012/main" userId="Attilio Varengo - Cisl Scuol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E6E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33" autoAdjust="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768" y="90"/>
      </p:cViewPr>
      <p:guideLst>
        <p:guide orient="horz" pos="2722"/>
        <p:guide pos="48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82F005-C356-4E93-AD96-3C5879888863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41425"/>
            <a:ext cx="5978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C3411-17C2-4DEA-A3F5-7646B8C466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2813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8799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1686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2864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58061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92386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65662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60000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6340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96264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63193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138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09255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8146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0164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32300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66940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28506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67033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48955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7115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7259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0934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909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5607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8609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2143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C3411-17C2-4DEA-A3F5-7646B8C466CC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6601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56931" y="2684237"/>
            <a:ext cx="13111877" cy="1852164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313861" y="4896432"/>
            <a:ext cx="10798017" cy="220819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87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75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62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50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37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25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13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0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3996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956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18867072" y="436039"/>
            <a:ext cx="5854282" cy="9288820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301547" y="436039"/>
            <a:ext cx="17308429" cy="928882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027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0233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8527" y="5552491"/>
            <a:ext cx="13111877" cy="1716152"/>
          </a:xfrm>
        </p:spPr>
        <p:txBody>
          <a:bodyPr anchor="t"/>
          <a:lstStyle>
            <a:lvl1pPr algn="l">
              <a:defRPr sz="6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18527" y="3662325"/>
            <a:ext cx="13111877" cy="1890166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87583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7516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6274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5033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3791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12549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8130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50066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7814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301547" y="2540225"/>
            <a:ext cx="11580016" cy="7184634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3138658" y="2540225"/>
            <a:ext cx="11582695" cy="7184634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43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1287" y="346031"/>
            <a:ext cx="13883164" cy="1440127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71287" y="1934171"/>
            <a:ext cx="6815713" cy="80607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7583" indent="0">
              <a:buNone/>
              <a:defRPr sz="3000" b="1"/>
            </a:lvl2pPr>
            <a:lvl3pPr marL="1375166" indent="0">
              <a:buNone/>
              <a:defRPr sz="2700" b="1"/>
            </a:lvl3pPr>
            <a:lvl4pPr marL="2062749" indent="0">
              <a:buNone/>
              <a:defRPr sz="2400" b="1"/>
            </a:lvl4pPr>
            <a:lvl5pPr marL="2750332" indent="0">
              <a:buNone/>
              <a:defRPr sz="2400" b="1"/>
            </a:lvl5pPr>
            <a:lvl6pPr marL="3437915" indent="0">
              <a:buNone/>
              <a:defRPr sz="2400" b="1"/>
            </a:lvl6pPr>
            <a:lvl7pPr marL="4125498" indent="0">
              <a:buNone/>
              <a:defRPr sz="2400" b="1"/>
            </a:lvl7pPr>
            <a:lvl8pPr marL="4813082" indent="0">
              <a:buNone/>
              <a:defRPr sz="2400" b="1"/>
            </a:lvl8pPr>
            <a:lvl9pPr marL="5500665" indent="0">
              <a:buNone/>
              <a:defRPr sz="24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771287" y="2740242"/>
            <a:ext cx="6815713" cy="4978440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7836062" y="1934171"/>
            <a:ext cx="6818390" cy="80607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7583" indent="0">
              <a:buNone/>
              <a:defRPr sz="3000" b="1"/>
            </a:lvl2pPr>
            <a:lvl3pPr marL="1375166" indent="0">
              <a:buNone/>
              <a:defRPr sz="2700" b="1"/>
            </a:lvl3pPr>
            <a:lvl4pPr marL="2062749" indent="0">
              <a:buNone/>
              <a:defRPr sz="2400" b="1"/>
            </a:lvl4pPr>
            <a:lvl5pPr marL="2750332" indent="0">
              <a:buNone/>
              <a:defRPr sz="2400" b="1"/>
            </a:lvl5pPr>
            <a:lvl6pPr marL="3437915" indent="0">
              <a:buNone/>
              <a:defRPr sz="2400" b="1"/>
            </a:lvl6pPr>
            <a:lvl7pPr marL="4125498" indent="0">
              <a:buNone/>
              <a:defRPr sz="2400" b="1"/>
            </a:lvl7pPr>
            <a:lvl8pPr marL="4813082" indent="0">
              <a:buNone/>
              <a:defRPr sz="2400" b="1"/>
            </a:lvl8pPr>
            <a:lvl9pPr marL="5500665" indent="0">
              <a:buNone/>
              <a:defRPr sz="24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7836062" y="2740242"/>
            <a:ext cx="6818390" cy="4978440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7709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7100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271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1288" y="344031"/>
            <a:ext cx="5074962" cy="1464129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31035" y="344031"/>
            <a:ext cx="8623416" cy="7374652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771288" y="1808160"/>
            <a:ext cx="5074962" cy="5910523"/>
          </a:xfrm>
        </p:spPr>
        <p:txBody>
          <a:bodyPr/>
          <a:lstStyle>
            <a:lvl1pPr marL="0" indent="0">
              <a:buNone/>
              <a:defRPr sz="2100"/>
            </a:lvl1pPr>
            <a:lvl2pPr marL="687583" indent="0">
              <a:buNone/>
              <a:defRPr sz="1800"/>
            </a:lvl2pPr>
            <a:lvl3pPr marL="1375166" indent="0">
              <a:buNone/>
              <a:defRPr sz="1500"/>
            </a:lvl3pPr>
            <a:lvl4pPr marL="2062749" indent="0">
              <a:buNone/>
              <a:defRPr sz="1400"/>
            </a:lvl4pPr>
            <a:lvl5pPr marL="2750332" indent="0">
              <a:buNone/>
              <a:defRPr sz="1400"/>
            </a:lvl5pPr>
            <a:lvl6pPr marL="3437915" indent="0">
              <a:buNone/>
              <a:defRPr sz="1400"/>
            </a:lvl6pPr>
            <a:lvl7pPr marL="4125498" indent="0">
              <a:buNone/>
              <a:defRPr sz="1400"/>
            </a:lvl7pPr>
            <a:lvl8pPr marL="4813082" indent="0">
              <a:buNone/>
              <a:defRPr sz="1400"/>
            </a:lvl8pPr>
            <a:lvl9pPr marL="5500665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892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23553" y="6048534"/>
            <a:ext cx="9255443" cy="71406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23553" y="772068"/>
            <a:ext cx="9255443" cy="5184458"/>
          </a:xfrm>
        </p:spPr>
        <p:txBody>
          <a:bodyPr/>
          <a:lstStyle>
            <a:lvl1pPr marL="0" indent="0">
              <a:buNone/>
              <a:defRPr sz="4800"/>
            </a:lvl1pPr>
            <a:lvl2pPr marL="687583" indent="0">
              <a:buNone/>
              <a:defRPr sz="4200"/>
            </a:lvl2pPr>
            <a:lvl3pPr marL="1375166" indent="0">
              <a:buNone/>
              <a:defRPr sz="3600"/>
            </a:lvl3pPr>
            <a:lvl4pPr marL="2062749" indent="0">
              <a:buNone/>
              <a:defRPr sz="3000"/>
            </a:lvl4pPr>
            <a:lvl5pPr marL="2750332" indent="0">
              <a:buNone/>
              <a:defRPr sz="3000"/>
            </a:lvl5pPr>
            <a:lvl6pPr marL="3437915" indent="0">
              <a:buNone/>
              <a:defRPr sz="3000"/>
            </a:lvl6pPr>
            <a:lvl7pPr marL="4125498" indent="0">
              <a:buNone/>
              <a:defRPr sz="3000"/>
            </a:lvl7pPr>
            <a:lvl8pPr marL="4813082" indent="0">
              <a:buNone/>
              <a:defRPr sz="3000"/>
            </a:lvl8pPr>
            <a:lvl9pPr marL="5500665" indent="0">
              <a:buNone/>
              <a:defRPr sz="3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023553" y="6762598"/>
            <a:ext cx="9255443" cy="1014089"/>
          </a:xfrm>
        </p:spPr>
        <p:txBody>
          <a:bodyPr/>
          <a:lstStyle>
            <a:lvl1pPr marL="0" indent="0">
              <a:buNone/>
              <a:defRPr sz="2100"/>
            </a:lvl1pPr>
            <a:lvl2pPr marL="687583" indent="0">
              <a:buNone/>
              <a:defRPr sz="1800"/>
            </a:lvl2pPr>
            <a:lvl3pPr marL="1375166" indent="0">
              <a:buNone/>
              <a:defRPr sz="1500"/>
            </a:lvl3pPr>
            <a:lvl4pPr marL="2062749" indent="0">
              <a:buNone/>
              <a:defRPr sz="1400"/>
            </a:lvl4pPr>
            <a:lvl5pPr marL="2750332" indent="0">
              <a:buNone/>
              <a:defRPr sz="1400"/>
            </a:lvl5pPr>
            <a:lvl6pPr marL="3437915" indent="0">
              <a:buNone/>
              <a:defRPr sz="1400"/>
            </a:lvl6pPr>
            <a:lvl7pPr marL="4125498" indent="0">
              <a:buNone/>
              <a:defRPr sz="1400"/>
            </a:lvl7pPr>
            <a:lvl8pPr marL="4813082" indent="0">
              <a:buNone/>
              <a:defRPr sz="1400"/>
            </a:lvl8pPr>
            <a:lvl9pPr marL="5500665" indent="0">
              <a:buNone/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B71F2-9A76-C640-880B-84735C62C119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838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771287" y="346031"/>
            <a:ext cx="13883164" cy="1440127"/>
          </a:xfrm>
          <a:prstGeom prst="rect">
            <a:avLst/>
          </a:prstGeom>
        </p:spPr>
        <p:txBody>
          <a:bodyPr vert="horz" lIns="137517" tIns="68758" rIns="137517" bIns="68758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71287" y="2016179"/>
            <a:ext cx="13883164" cy="5702504"/>
          </a:xfrm>
          <a:prstGeom prst="rect">
            <a:avLst/>
          </a:prstGeom>
        </p:spPr>
        <p:txBody>
          <a:bodyPr vert="horz" lIns="137517" tIns="68758" rIns="137517" bIns="68758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71287" y="8008708"/>
            <a:ext cx="3599339" cy="460041"/>
          </a:xfrm>
          <a:prstGeom prst="rect">
            <a:avLst/>
          </a:prstGeom>
        </p:spPr>
        <p:txBody>
          <a:bodyPr vert="horz" lIns="137517" tIns="68758" rIns="137517" bIns="68758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B71F2-9A76-C640-880B-84735C62C119}" type="datetimeFigureOut">
              <a:rPr lang="it-IT" smtClean="0"/>
              <a:t>31/10/2019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5270461" y="8008708"/>
            <a:ext cx="4884817" cy="460041"/>
          </a:xfrm>
          <a:prstGeom prst="rect">
            <a:avLst/>
          </a:prstGeom>
        </p:spPr>
        <p:txBody>
          <a:bodyPr vert="horz" lIns="137517" tIns="68758" rIns="137517" bIns="68758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1055112" y="8008708"/>
            <a:ext cx="3599339" cy="460041"/>
          </a:xfrm>
          <a:prstGeom prst="rect">
            <a:avLst/>
          </a:prstGeom>
        </p:spPr>
        <p:txBody>
          <a:bodyPr vert="horz" lIns="137517" tIns="68758" rIns="137517" bIns="68758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4C31C-081D-BA4D-9A44-CFA36BBC2D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808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687583" rtl="0" eaLnBrk="1" latinLnBrk="0" hangingPunct="1"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5687" indent="-515687" algn="l" defTabSz="687583" rtl="0" eaLnBrk="1" latinLnBrk="0" hangingPunct="1">
        <a:spcBef>
          <a:spcPct val="20000"/>
        </a:spcBef>
        <a:buFont typeface="Arial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17323" indent="-429739" algn="l" defTabSz="687583" rtl="0" eaLnBrk="1" latinLnBrk="0" hangingPunct="1">
        <a:spcBef>
          <a:spcPct val="20000"/>
        </a:spcBef>
        <a:buFont typeface="Arial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718958" indent="-343792" algn="l" defTabSz="687583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406541" indent="-343792" algn="l" defTabSz="687583" rtl="0" eaLnBrk="1" latinLnBrk="0" hangingPunct="1">
        <a:spcBef>
          <a:spcPct val="20000"/>
        </a:spcBef>
        <a:buFont typeface="Arial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94124" indent="-343792" algn="l" defTabSz="687583" rtl="0" eaLnBrk="1" latinLnBrk="0" hangingPunct="1">
        <a:spcBef>
          <a:spcPct val="20000"/>
        </a:spcBef>
        <a:buFont typeface="Arial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81707" indent="-343792" algn="l" defTabSz="687583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69290" indent="-343792" algn="l" defTabSz="687583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156873" indent="-343792" algn="l" defTabSz="687583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844456" indent="-343792" algn="l" defTabSz="687583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75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7583" algn="l" defTabSz="6875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5166" algn="l" defTabSz="6875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62749" algn="l" defTabSz="6875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50332" algn="l" defTabSz="6875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37915" algn="l" defTabSz="6875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25498" algn="l" defTabSz="6875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13082" algn="l" defTabSz="6875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500665" algn="l" defTabSz="687583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1241991" y="876702"/>
            <a:ext cx="13111877" cy="1852164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Decreto Legge 126/2019 </a:t>
            </a:r>
            <a:br>
              <a:rPr lang="it-IT" b="1" dirty="0" smtClean="0"/>
            </a:br>
            <a:r>
              <a:rPr lang="it-IT" b="1" dirty="0" smtClean="0"/>
              <a:t>29 ottobre 2019</a:t>
            </a:r>
            <a:endParaRPr lang="it-IT" b="1" dirty="0"/>
          </a:p>
        </p:txBody>
      </p:sp>
      <p:sp>
        <p:nvSpPr>
          <p:cNvPr id="6" name="Titolo 3"/>
          <p:cNvSpPr txBox="1">
            <a:spLocks/>
          </p:cNvSpPr>
          <p:nvPr/>
        </p:nvSpPr>
        <p:spPr>
          <a:xfrm>
            <a:off x="1316419" y="3260494"/>
            <a:ext cx="13111877" cy="3479102"/>
          </a:xfrm>
          <a:prstGeom prst="rect">
            <a:avLst/>
          </a:prstGeom>
        </p:spPr>
        <p:txBody>
          <a:bodyPr vert="horz" lIns="137517" tIns="68758" rIns="137517" bIns="68758" rtlCol="0" anchor="ctr">
            <a:normAutofit fontScale="97500"/>
          </a:bodyPr>
          <a:lstStyle>
            <a:lvl1pPr algn="ctr" defTabSz="687583" rtl="0" eaLnBrk="1" latinLnBrk="0" hangingPunct="1"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/>
              <a:t>Misure di straordinaria necessità ed urgenza</a:t>
            </a:r>
          </a:p>
          <a:p>
            <a:r>
              <a:rPr lang="it-IT" sz="4000" b="1" dirty="0"/>
              <a:t>in materia di reclutamento del personale scolastico</a:t>
            </a:r>
          </a:p>
          <a:p>
            <a:r>
              <a:rPr lang="it-IT" sz="4000" b="1" dirty="0"/>
              <a:t>e degli enti di ricerca e di abilitazione dei</a:t>
            </a:r>
          </a:p>
          <a:p>
            <a:r>
              <a:rPr lang="it-IT" sz="4000" b="1" dirty="0"/>
              <a:t>docenti</a:t>
            </a:r>
            <a:r>
              <a:rPr lang="it-IT" sz="4000" b="1" dirty="0" smtClean="0"/>
              <a:t>.</a:t>
            </a:r>
          </a:p>
          <a:p>
            <a:endParaRPr lang="it-IT" sz="4000" b="1" dirty="0" smtClean="0"/>
          </a:p>
          <a:p>
            <a:r>
              <a:rPr lang="it-IT" sz="2400" dirty="0" smtClean="0"/>
              <a:t>(Pubblicato sulla Gazzetta Ufficiale 255 del 30/10/2019)</a:t>
            </a:r>
            <a:endParaRPr lang="it-IT" sz="2500" dirty="0"/>
          </a:p>
        </p:txBody>
      </p:sp>
      <p:sp>
        <p:nvSpPr>
          <p:cNvPr id="2" name="Rettangolo 1"/>
          <p:cNvSpPr/>
          <p:nvPr/>
        </p:nvSpPr>
        <p:spPr>
          <a:xfrm>
            <a:off x="11812773" y="138223"/>
            <a:ext cx="3253563" cy="110578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Scheda nr.12/2019</a:t>
            </a:r>
            <a:endParaRPr lang="it-IT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66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20229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Procedura abilitante (docenti scuole paritarie) (art.1)</a:t>
            </a:r>
            <a:endParaRPr lang="it-IT" sz="36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17072" y="975618"/>
            <a:ext cx="14456228" cy="6636465"/>
          </a:xfrm>
        </p:spPr>
        <p:txBody>
          <a:bodyPr>
            <a:noAutofit/>
          </a:bodyPr>
          <a:lstStyle/>
          <a:p>
            <a:pPr algn="just"/>
            <a:endParaRPr lang="it-IT" sz="2800" dirty="0" smtClean="0">
              <a:solidFill>
                <a:schemeClr val="tx1"/>
              </a:solidFill>
            </a:endParaRPr>
          </a:p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Il decreto legge prevede lo</a:t>
            </a:r>
            <a:r>
              <a:rPr lang="it-IT" sz="2800" b="1" dirty="0">
                <a:solidFill>
                  <a:schemeClr val="tx1"/>
                </a:solidFill>
              </a:rPr>
              <a:t> </a:t>
            </a:r>
            <a:r>
              <a:rPr lang="it-IT" sz="2800" b="1" dirty="0" smtClean="0">
                <a:solidFill>
                  <a:schemeClr val="tx1"/>
                </a:solidFill>
              </a:rPr>
              <a:t>svolgimento di una prova scritta computer </a:t>
            </a:r>
            <a:r>
              <a:rPr lang="it-IT" sz="2800" b="1" dirty="0" err="1" smtClean="0">
                <a:solidFill>
                  <a:schemeClr val="tx1"/>
                </a:solidFill>
              </a:rPr>
              <a:t>based</a:t>
            </a:r>
            <a:r>
              <a:rPr lang="it-IT" sz="2800" b="1" dirty="0" smtClean="0">
                <a:solidFill>
                  <a:schemeClr val="tx1"/>
                </a:solidFill>
              </a:rPr>
              <a:t> </a:t>
            </a:r>
            <a:r>
              <a:rPr lang="it-IT" sz="2800" dirty="0" smtClean="0">
                <a:solidFill>
                  <a:schemeClr val="tx1"/>
                </a:solidFill>
              </a:rPr>
              <a:t>(quesiti a risposta multipla) a cui partecipano i docenti che abbiano maturato i seguenti requisiti:</a:t>
            </a:r>
          </a:p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-  </a:t>
            </a:r>
            <a:r>
              <a:rPr lang="it-IT" sz="2800" b="1" dirty="0" smtClean="0">
                <a:solidFill>
                  <a:schemeClr val="tx1"/>
                </a:solidFill>
              </a:rPr>
              <a:t>3 anni di servizio </a:t>
            </a:r>
            <a:r>
              <a:rPr lang="it-IT" sz="2800" dirty="0" smtClean="0">
                <a:solidFill>
                  <a:schemeClr val="tx1"/>
                </a:solidFill>
              </a:rPr>
              <a:t>svolto nelle scuole paritarie </a:t>
            </a:r>
            <a:r>
              <a:rPr lang="it-IT" sz="2800" dirty="0">
                <a:solidFill>
                  <a:schemeClr val="tx1"/>
                </a:solidFill>
              </a:rPr>
              <a:t>(valutabili ai sensi della L.124/99, art.11, comma 14</a:t>
            </a:r>
            <a:r>
              <a:rPr lang="it-IT" sz="2800" dirty="0" smtClean="0">
                <a:solidFill>
                  <a:schemeClr val="tx1"/>
                </a:solidFill>
              </a:rPr>
              <a:t>), anche non consecutivi;</a:t>
            </a:r>
          </a:p>
          <a:p>
            <a:pPr marL="342900" indent="-342900" algn="just">
              <a:buFontTx/>
              <a:buChar char="-"/>
            </a:pPr>
            <a:r>
              <a:rPr lang="it-IT" sz="2800" dirty="0">
                <a:solidFill>
                  <a:schemeClr val="tx1"/>
                </a:solidFill>
              </a:rPr>
              <a:t>a</a:t>
            </a:r>
            <a:r>
              <a:rPr lang="it-IT" sz="2800" dirty="0" smtClean="0">
                <a:solidFill>
                  <a:schemeClr val="tx1"/>
                </a:solidFill>
              </a:rPr>
              <a:t>ver </a:t>
            </a:r>
            <a:r>
              <a:rPr lang="it-IT" sz="2800" b="1" dirty="0" smtClean="0">
                <a:solidFill>
                  <a:schemeClr val="tx1"/>
                </a:solidFill>
              </a:rPr>
              <a:t>svolto almeno un anno di servizio nella specifica classe di concorso </a:t>
            </a:r>
            <a:r>
              <a:rPr lang="it-IT" sz="2800" dirty="0" smtClean="0">
                <a:solidFill>
                  <a:schemeClr val="tx1"/>
                </a:solidFill>
              </a:rPr>
              <a:t>o nella tipologia di posto per la quale intende abilitarsi;</a:t>
            </a:r>
          </a:p>
          <a:p>
            <a:pPr marL="342900" indent="-342900" algn="just">
              <a:buFontTx/>
              <a:buChar char="-"/>
            </a:pPr>
            <a:r>
              <a:rPr lang="it-IT" sz="2800" dirty="0">
                <a:solidFill>
                  <a:schemeClr val="tx1"/>
                </a:solidFill>
              </a:rPr>
              <a:t>p</a:t>
            </a:r>
            <a:r>
              <a:rPr lang="it-IT" sz="2800" dirty="0" smtClean="0">
                <a:solidFill>
                  <a:schemeClr val="tx1"/>
                </a:solidFill>
              </a:rPr>
              <a:t>ossedere il </a:t>
            </a:r>
            <a:r>
              <a:rPr lang="it-IT" sz="2800" b="1" dirty="0" smtClean="0">
                <a:solidFill>
                  <a:schemeClr val="tx1"/>
                </a:solidFill>
              </a:rPr>
              <a:t>titolo di studio richiesto </a:t>
            </a:r>
            <a:r>
              <a:rPr lang="it-IT" sz="2800" dirty="0" smtClean="0">
                <a:solidFill>
                  <a:schemeClr val="tx1"/>
                </a:solidFill>
              </a:rPr>
              <a:t>per la classe di concorso.</a:t>
            </a:r>
          </a:p>
          <a:p>
            <a:pPr marL="342900" indent="-342900" algn="just">
              <a:buFontTx/>
              <a:buChar char="-"/>
            </a:pPr>
            <a:endParaRPr lang="it-IT" sz="2800" b="1" dirty="0" smtClean="0">
              <a:solidFill>
                <a:schemeClr val="tx1"/>
              </a:solidFill>
            </a:endParaRPr>
          </a:p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N.B.: la prova scritta computer </a:t>
            </a:r>
            <a:r>
              <a:rPr lang="it-IT" sz="2800" dirty="0" err="1" smtClean="0">
                <a:solidFill>
                  <a:schemeClr val="tx1"/>
                </a:solidFill>
              </a:rPr>
              <a:t>based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smtClean="0">
                <a:solidFill>
                  <a:schemeClr val="tx1"/>
                </a:solidFill>
              </a:rPr>
              <a:t>si considera superata con il punteggio minimo di 7/10 e riguarda il programma di esame del concorso 2018 per la scuola secondaria.</a:t>
            </a:r>
          </a:p>
        </p:txBody>
      </p:sp>
    </p:spTree>
    <p:extLst>
      <p:ext uri="{BB962C8B-B14F-4D97-AF65-F5344CB8AC3E}">
        <p14:creationId xmlns:p14="http://schemas.microsoft.com/office/powerpoint/2010/main" val="35683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20229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Procedura abilitante (docenti statali e paritarie) (art.1)</a:t>
            </a:r>
            <a:endParaRPr lang="it-IT" sz="36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17072" y="975618"/>
            <a:ext cx="14456228" cy="4843291"/>
          </a:xfrm>
        </p:spPr>
        <p:txBody>
          <a:bodyPr>
            <a:noAutofit/>
          </a:bodyPr>
          <a:lstStyle/>
          <a:p>
            <a:pPr algn="just"/>
            <a:endParaRPr lang="it-IT" sz="2800" b="1" dirty="0" smtClean="0">
              <a:solidFill>
                <a:schemeClr val="tx2"/>
              </a:solidFill>
            </a:endParaRPr>
          </a:p>
          <a:p>
            <a:pPr algn="just"/>
            <a:r>
              <a:rPr lang="it-IT" sz="2800" b="1" dirty="0" smtClean="0">
                <a:solidFill>
                  <a:schemeClr val="tx2"/>
                </a:solidFill>
              </a:rPr>
              <a:t>Nuova procedura abilitante (per docenti statali e delle scuole paritarie):</a:t>
            </a:r>
          </a:p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I docenti che </a:t>
            </a:r>
            <a:r>
              <a:rPr lang="it-IT" sz="2800" b="1" dirty="0" smtClean="0">
                <a:solidFill>
                  <a:schemeClr val="tx1"/>
                </a:solidFill>
              </a:rPr>
              <a:t>abbiano conseguito il punteggio minimo di 7/10</a:t>
            </a:r>
            <a:r>
              <a:rPr lang="it-IT" sz="2800" dirty="0" smtClean="0">
                <a:solidFill>
                  <a:schemeClr val="tx1"/>
                </a:solidFill>
              </a:rPr>
              <a:t> possono partecipare alla procedura abilitante.</a:t>
            </a:r>
          </a:p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Pertanto, a tale procedura partecipano </a:t>
            </a:r>
          </a:p>
          <a:p>
            <a:pPr marL="457200" indent="-457200" algn="just">
              <a:buFontTx/>
              <a:buChar char="-"/>
            </a:pPr>
            <a:r>
              <a:rPr lang="it-IT" sz="2800" dirty="0" smtClean="0">
                <a:solidFill>
                  <a:schemeClr val="tx1"/>
                </a:solidFill>
              </a:rPr>
              <a:t>i docenti delle </a:t>
            </a:r>
            <a:r>
              <a:rPr lang="it-IT" sz="2800" b="1" dirty="0" smtClean="0">
                <a:solidFill>
                  <a:schemeClr val="tx1"/>
                </a:solidFill>
              </a:rPr>
              <a:t>scuole statali </a:t>
            </a:r>
          </a:p>
          <a:p>
            <a:pPr marL="457200" indent="-457200" algn="just">
              <a:buFontTx/>
              <a:buChar char="-"/>
            </a:pPr>
            <a:r>
              <a:rPr lang="it-IT" sz="2800" dirty="0" smtClean="0">
                <a:solidFill>
                  <a:schemeClr val="tx1"/>
                </a:solidFill>
              </a:rPr>
              <a:t>i docenti delle </a:t>
            </a:r>
            <a:r>
              <a:rPr lang="it-IT" sz="2800" b="1" dirty="0" smtClean="0">
                <a:solidFill>
                  <a:schemeClr val="tx1"/>
                </a:solidFill>
              </a:rPr>
              <a:t>scuole paritarie</a:t>
            </a:r>
          </a:p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Verrà compilato l’elenco di tutti coloro che, avendo raggiunto il punteggio minimo, possono conseguire l’abilitazione all’insegnamento</a:t>
            </a:r>
          </a:p>
        </p:txBody>
      </p:sp>
    </p:spTree>
    <p:extLst>
      <p:ext uri="{BB962C8B-B14F-4D97-AF65-F5344CB8AC3E}">
        <p14:creationId xmlns:p14="http://schemas.microsoft.com/office/powerpoint/2010/main" val="425808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20229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Procedura abilitante (docenti statali e paritarie) (art.1)</a:t>
            </a:r>
            <a:endParaRPr lang="it-IT" sz="36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17072" y="975618"/>
            <a:ext cx="14456228" cy="6873972"/>
          </a:xfrm>
        </p:spPr>
        <p:txBody>
          <a:bodyPr>
            <a:noAutofit/>
          </a:bodyPr>
          <a:lstStyle/>
          <a:p>
            <a:pPr algn="just"/>
            <a:endParaRPr lang="it-IT" sz="2800" dirty="0" smtClean="0">
              <a:solidFill>
                <a:schemeClr val="tx1"/>
              </a:solidFill>
            </a:endParaRPr>
          </a:p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La procedura abilitante richiede i seguenti ulteriori requisiti:</a:t>
            </a:r>
          </a:p>
          <a:p>
            <a:pPr marL="342900" indent="-342900" algn="just">
              <a:buFontTx/>
              <a:buChar char="-"/>
            </a:pPr>
            <a:r>
              <a:rPr lang="it-IT" sz="2800" dirty="0" smtClean="0">
                <a:solidFill>
                  <a:schemeClr val="tx1"/>
                </a:solidFill>
              </a:rPr>
              <a:t>essere in servizio con </a:t>
            </a:r>
            <a:r>
              <a:rPr lang="it-IT" sz="2800" b="1" dirty="0" smtClean="0">
                <a:solidFill>
                  <a:schemeClr val="tx1"/>
                </a:solidFill>
              </a:rPr>
              <a:t>contratto a tempo determinato</a:t>
            </a:r>
            <a:r>
              <a:rPr lang="it-IT" sz="2800" dirty="0" smtClean="0">
                <a:solidFill>
                  <a:schemeClr val="tx1"/>
                </a:solidFill>
              </a:rPr>
              <a:t> almeno fino al termine delle attività didattiche presso una </a:t>
            </a:r>
            <a:r>
              <a:rPr lang="it-IT" sz="2800" b="1" dirty="0" smtClean="0">
                <a:solidFill>
                  <a:schemeClr val="tx1"/>
                </a:solidFill>
              </a:rPr>
              <a:t>istituzione scolastica o educativa del sistema nazionale di istruzione</a:t>
            </a:r>
            <a:r>
              <a:rPr lang="it-IT" sz="2800" dirty="0" smtClean="0">
                <a:solidFill>
                  <a:schemeClr val="tx1"/>
                </a:solidFill>
              </a:rPr>
              <a:t>, ferma restando la </a:t>
            </a:r>
            <a:r>
              <a:rPr lang="it-IT" sz="2800" b="1" dirty="0" smtClean="0">
                <a:solidFill>
                  <a:schemeClr val="tx1"/>
                </a:solidFill>
              </a:rPr>
              <a:t>regolarità della relativa posizione contributiva</a:t>
            </a:r>
          </a:p>
          <a:p>
            <a:pPr marL="342900" indent="-342900" algn="just">
              <a:buFontTx/>
              <a:buChar char="-"/>
            </a:pPr>
            <a:r>
              <a:rPr lang="it-IT" sz="2800" b="1" dirty="0">
                <a:solidFill>
                  <a:schemeClr val="tx1"/>
                </a:solidFill>
              </a:rPr>
              <a:t>c</a:t>
            </a:r>
            <a:r>
              <a:rPr lang="it-IT" sz="2800" b="1" dirty="0" smtClean="0">
                <a:solidFill>
                  <a:schemeClr val="tx1"/>
                </a:solidFill>
              </a:rPr>
              <a:t>onseguire i 24 CFU </a:t>
            </a:r>
            <a:r>
              <a:rPr lang="it-IT" sz="2800" dirty="0" smtClean="0">
                <a:solidFill>
                  <a:schemeClr val="tx1"/>
                </a:solidFill>
              </a:rPr>
              <a:t>previsti dall’art.5 del </a:t>
            </a:r>
            <a:r>
              <a:rPr lang="it-IT" sz="2800" dirty="0" err="1" smtClean="0">
                <a:solidFill>
                  <a:schemeClr val="tx1"/>
                </a:solidFill>
              </a:rPr>
              <a:t>D.Lvo</a:t>
            </a:r>
            <a:r>
              <a:rPr lang="it-IT" sz="2800" dirty="0" smtClean="0">
                <a:solidFill>
                  <a:schemeClr val="tx1"/>
                </a:solidFill>
              </a:rPr>
              <a:t> 59/2017 (ove non ne siano già in possesso) a carico dell’interessato</a:t>
            </a:r>
          </a:p>
          <a:p>
            <a:pPr marL="342900" indent="-342900" algn="just">
              <a:buFontTx/>
              <a:buChar char="-"/>
            </a:pPr>
            <a:r>
              <a:rPr lang="it-IT" sz="2800" b="1" dirty="0" smtClean="0">
                <a:solidFill>
                  <a:schemeClr val="tx1"/>
                </a:solidFill>
              </a:rPr>
              <a:t>superare la prova orale </a:t>
            </a:r>
            <a:r>
              <a:rPr lang="it-IT" sz="2800" dirty="0" smtClean="0">
                <a:solidFill>
                  <a:schemeClr val="tx1"/>
                </a:solidFill>
              </a:rPr>
              <a:t>di abilitazione dinanzi alla commissione</a:t>
            </a:r>
          </a:p>
          <a:p>
            <a:pPr algn="just"/>
            <a:endParaRPr lang="it-IT" sz="2800" dirty="0" smtClean="0">
              <a:solidFill>
                <a:schemeClr val="tx1"/>
              </a:solidFill>
            </a:endParaRPr>
          </a:p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N.B.: i candidati risultanti vincitori del concorso straordinario possono ottenere l’abilitazione,</a:t>
            </a:r>
            <a:r>
              <a:rPr lang="it-IT" sz="2800" b="1" dirty="0" smtClean="0">
                <a:solidFill>
                  <a:schemeClr val="tx1"/>
                </a:solidFill>
              </a:rPr>
              <a:t> anche prima dell’assunzione in ruolo</a:t>
            </a:r>
            <a:r>
              <a:rPr lang="it-IT" sz="2800" dirty="0" smtClean="0">
                <a:solidFill>
                  <a:schemeClr val="tx1"/>
                </a:solidFill>
              </a:rPr>
              <a:t>,</a:t>
            </a:r>
            <a:r>
              <a:rPr lang="it-IT" sz="2800" b="1" dirty="0" smtClean="0">
                <a:solidFill>
                  <a:schemeClr val="tx1"/>
                </a:solidFill>
              </a:rPr>
              <a:t> </a:t>
            </a:r>
            <a:r>
              <a:rPr lang="it-IT" sz="2800" dirty="0" smtClean="0">
                <a:solidFill>
                  <a:schemeClr val="tx1"/>
                </a:solidFill>
              </a:rPr>
              <a:t>conseguendo i 24 CFU (con </a:t>
            </a:r>
            <a:r>
              <a:rPr lang="it-IT" sz="2800" b="1" dirty="0" smtClean="0">
                <a:solidFill>
                  <a:schemeClr val="tx1"/>
                </a:solidFill>
              </a:rPr>
              <a:t>oneri a proprio carico</a:t>
            </a:r>
            <a:r>
              <a:rPr lang="it-IT" sz="2800" dirty="0" smtClean="0">
                <a:solidFill>
                  <a:schemeClr val="tx1"/>
                </a:solidFill>
              </a:rPr>
              <a:t>, però) e superando la prova orale di abilitazione.</a:t>
            </a:r>
          </a:p>
        </p:txBody>
      </p:sp>
    </p:spTree>
    <p:extLst>
      <p:ext uri="{BB962C8B-B14F-4D97-AF65-F5344CB8AC3E}">
        <p14:creationId xmlns:p14="http://schemas.microsoft.com/office/powerpoint/2010/main" val="321900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20229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Procedura straordinaria e procedura abilitante (art.1)</a:t>
            </a:r>
            <a:endParaRPr lang="it-IT" sz="36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11629" y="1186543"/>
            <a:ext cx="14456228" cy="6344414"/>
          </a:xfrm>
        </p:spPr>
        <p:txBody>
          <a:bodyPr>
            <a:noAutofit/>
          </a:bodyPr>
          <a:lstStyle/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Con un Regolamento adottato con Decreto Ministeriale verranno, successivamente, definiti:</a:t>
            </a:r>
          </a:p>
          <a:p>
            <a:pPr algn="just"/>
            <a:endParaRPr lang="it-IT" sz="28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1"/>
                </a:solidFill>
              </a:rPr>
              <a:t>l</a:t>
            </a:r>
            <a:r>
              <a:rPr lang="it-IT" sz="2800" dirty="0" smtClean="0">
                <a:solidFill>
                  <a:schemeClr val="tx1"/>
                </a:solidFill>
              </a:rPr>
              <a:t>e modalità di </a:t>
            </a:r>
            <a:r>
              <a:rPr lang="it-IT" sz="2800" b="1" dirty="0" smtClean="0">
                <a:solidFill>
                  <a:schemeClr val="tx1"/>
                </a:solidFill>
              </a:rPr>
              <a:t>acquisizione dei 24 CFU </a:t>
            </a:r>
            <a:r>
              <a:rPr lang="it-IT" sz="2800" dirty="0" smtClean="0">
                <a:solidFill>
                  <a:schemeClr val="tx1"/>
                </a:solidFill>
              </a:rPr>
              <a:t>per i vincitori della procedura, a carico dello Stato, nel caso non ne siano già in possesso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1"/>
                </a:solidFill>
              </a:rPr>
              <a:t>l</a:t>
            </a:r>
            <a:r>
              <a:rPr lang="it-IT" sz="2800" dirty="0" smtClean="0">
                <a:solidFill>
                  <a:schemeClr val="tx1"/>
                </a:solidFill>
              </a:rPr>
              <a:t>’integrazione del periodo di formazione iniziale con una </a:t>
            </a:r>
            <a:r>
              <a:rPr lang="it-IT" sz="2800" b="1" dirty="0" smtClean="0">
                <a:solidFill>
                  <a:schemeClr val="tx1"/>
                </a:solidFill>
              </a:rPr>
              <a:t>prova orale</a:t>
            </a:r>
            <a:r>
              <a:rPr lang="it-IT" sz="2800" dirty="0" smtClean="0">
                <a:solidFill>
                  <a:schemeClr val="tx1"/>
                </a:solidFill>
              </a:rPr>
              <a:t>, da superarsi con il punteggio minimo di 7/10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1"/>
                </a:solidFill>
              </a:rPr>
              <a:t>l</a:t>
            </a:r>
            <a:r>
              <a:rPr lang="it-IT" sz="2800" dirty="0" smtClean="0">
                <a:solidFill>
                  <a:schemeClr val="tx1"/>
                </a:solidFill>
              </a:rPr>
              <a:t>’integrazione del </a:t>
            </a:r>
            <a:r>
              <a:rPr lang="it-IT" sz="2800" b="1" dirty="0" smtClean="0">
                <a:solidFill>
                  <a:schemeClr val="tx1"/>
                </a:solidFill>
              </a:rPr>
              <a:t>comitato di valutazione </a:t>
            </a:r>
            <a:r>
              <a:rPr lang="it-IT" sz="2800" dirty="0" smtClean="0">
                <a:solidFill>
                  <a:schemeClr val="tx1"/>
                </a:solidFill>
              </a:rPr>
              <a:t>con almeno un componente esterno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it-IT" sz="2800" dirty="0" smtClean="0">
                <a:solidFill>
                  <a:schemeClr val="tx1"/>
                </a:solidFill>
              </a:rPr>
              <a:t>le modalità di </a:t>
            </a:r>
            <a:r>
              <a:rPr lang="it-IT" sz="2800" b="1" dirty="0" smtClean="0">
                <a:solidFill>
                  <a:schemeClr val="tx1"/>
                </a:solidFill>
              </a:rPr>
              <a:t>acquisizione del 24 CFU, a proprio carico </a:t>
            </a:r>
            <a:r>
              <a:rPr lang="it-IT" sz="2800" dirty="0" smtClean="0">
                <a:solidFill>
                  <a:schemeClr val="tx1"/>
                </a:solidFill>
              </a:rPr>
              <a:t>per gli «idonei», i vincitori che vogliano abilitarsi prima della assunzione a tempo indeterminato nonché per i docenti della scuola paritaria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it-IT" sz="2800" dirty="0" smtClean="0">
                <a:solidFill>
                  <a:schemeClr val="tx1"/>
                </a:solidFill>
              </a:rPr>
              <a:t>il contenuto della </a:t>
            </a:r>
            <a:r>
              <a:rPr lang="it-IT" sz="2800" b="1" dirty="0" smtClean="0">
                <a:solidFill>
                  <a:schemeClr val="tx1"/>
                </a:solidFill>
              </a:rPr>
              <a:t>prova orale </a:t>
            </a:r>
            <a:r>
              <a:rPr lang="it-IT" sz="2800" dirty="0" smtClean="0">
                <a:solidFill>
                  <a:schemeClr val="tx1"/>
                </a:solidFill>
              </a:rPr>
              <a:t>di abilitazione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1"/>
                </a:solidFill>
              </a:rPr>
              <a:t>l</a:t>
            </a:r>
            <a:r>
              <a:rPr lang="it-IT" sz="2800" dirty="0" smtClean="0">
                <a:solidFill>
                  <a:schemeClr val="tx1"/>
                </a:solidFill>
              </a:rPr>
              <a:t>a </a:t>
            </a:r>
            <a:r>
              <a:rPr lang="it-IT" sz="2800" b="1" dirty="0" smtClean="0">
                <a:solidFill>
                  <a:schemeClr val="tx1"/>
                </a:solidFill>
              </a:rPr>
              <a:t>composizione della commissione </a:t>
            </a:r>
            <a:r>
              <a:rPr lang="it-IT" sz="2800" dirty="0" smtClean="0">
                <a:solidFill>
                  <a:schemeClr val="tx1"/>
                </a:solidFill>
              </a:rPr>
              <a:t>giudicatrice della prova orale</a:t>
            </a:r>
          </a:p>
        </p:txBody>
      </p:sp>
    </p:spTree>
    <p:extLst>
      <p:ext uri="{BB962C8B-B14F-4D97-AF65-F5344CB8AC3E}">
        <p14:creationId xmlns:p14="http://schemas.microsoft.com/office/powerpoint/2010/main" val="2839948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20229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Procedura straordinaria (art.1)</a:t>
            </a:r>
            <a:endParaRPr lang="it-IT" sz="36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1058237" y="1674261"/>
            <a:ext cx="13407775" cy="5238168"/>
          </a:xfrm>
        </p:spPr>
        <p:txBody>
          <a:bodyPr>
            <a:normAutofit/>
          </a:bodyPr>
          <a:lstStyle/>
          <a:p>
            <a:pPr algn="just"/>
            <a:endParaRPr lang="it-IT" sz="2800" b="1" dirty="0" smtClean="0">
              <a:solidFill>
                <a:schemeClr val="tx2"/>
              </a:solidFill>
            </a:endParaRPr>
          </a:p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Vengono, inoltre, </a:t>
            </a:r>
            <a:r>
              <a:rPr lang="it-IT" sz="2800" b="1" dirty="0" smtClean="0">
                <a:solidFill>
                  <a:schemeClr val="tx1"/>
                </a:solidFill>
              </a:rPr>
              <a:t>abrogate</a:t>
            </a:r>
            <a:r>
              <a:rPr lang="it-IT" sz="2800" dirty="0" smtClean="0">
                <a:solidFill>
                  <a:schemeClr val="tx1"/>
                </a:solidFill>
              </a:rPr>
              <a:t> le disposizioni introdotte dalla L.145/18 che prevedevano </a:t>
            </a:r>
          </a:p>
          <a:p>
            <a:pPr algn="just"/>
            <a:endParaRPr lang="it-IT" sz="28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1"/>
                </a:solidFill>
              </a:rPr>
              <a:t>u</a:t>
            </a:r>
            <a:r>
              <a:rPr lang="it-IT" sz="2800" dirty="0" smtClean="0">
                <a:solidFill>
                  <a:schemeClr val="tx1"/>
                </a:solidFill>
              </a:rPr>
              <a:t>na </a:t>
            </a:r>
            <a:r>
              <a:rPr lang="it-IT" sz="2800" b="1" dirty="0" smtClean="0">
                <a:solidFill>
                  <a:schemeClr val="tx1"/>
                </a:solidFill>
              </a:rPr>
              <a:t>riserva</a:t>
            </a:r>
            <a:r>
              <a:rPr lang="it-IT" sz="2800" dirty="0" smtClean="0">
                <a:solidFill>
                  <a:schemeClr val="tx1"/>
                </a:solidFill>
              </a:rPr>
              <a:t> di posti nel concorso ordinario (10%) destinata al personale con 36 mesi di servizio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it-IT" sz="28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1"/>
                </a:solidFill>
              </a:rPr>
              <a:t>l</a:t>
            </a:r>
            <a:r>
              <a:rPr lang="it-IT" sz="2800" dirty="0" smtClean="0">
                <a:solidFill>
                  <a:schemeClr val="tx1"/>
                </a:solidFill>
              </a:rPr>
              <a:t>a possibilità di partecipare, da parte del personale precario con almeno 36 mesi, al concorso ordinario senza il possesso del requisito dei 24 CFU</a:t>
            </a:r>
          </a:p>
        </p:txBody>
      </p:sp>
    </p:spTree>
    <p:extLst>
      <p:ext uri="{BB962C8B-B14F-4D97-AF65-F5344CB8AC3E}">
        <p14:creationId xmlns:p14="http://schemas.microsoft.com/office/powerpoint/2010/main" val="381878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464129" y="3266128"/>
            <a:ext cx="14728370" cy="984249"/>
          </a:xfrm>
        </p:spPr>
        <p:txBody>
          <a:bodyPr>
            <a:normAutofit/>
          </a:bodyPr>
          <a:lstStyle/>
          <a:p>
            <a:r>
              <a:rPr lang="it-IT" sz="4400" b="1" dirty="0" smtClean="0"/>
              <a:t>In sintesi…</a:t>
            </a:r>
            <a:endParaRPr lang="it-IT" sz="4400" b="1" dirty="0"/>
          </a:p>
        </p:txBody>
      </p:sp>
    </p:spTree>
    <p:extLst>
      <p:ext uri="{BB962C8B-B14F-4D97-AF65-F5344CB8AC3E}">
        <p14:creationId xmlns:p14="http://schemas.microsoft.com/office/powerpoint/2010/main" val="1736078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4218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Concorso straordinario (art.1)</a:t>
            </a:r>
            <a:endParaRPr lang="it-IT" sz="3600" b="1" dirty="0"/>
          </a:p>
        </p:txBody>
      </p:sp>
      <p:sp>
        <p:nvSpPr>
          <p:cNvPr id="2" name="Rettangolo 1"/>
          <p:cNvSpPr/>
          <p:nvPr/>
        </p:nvSpPr>
        <p:spPr>
          <a:xfrm>
            <a:off x="3929743" y="2035629"/>
            <a:ext cx="7445828" cy="7075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Prova </a:t>
            </a:r>
            <a:r>
              <a:rPr lang="it-IT" b="1" i="1" dirty="0"/>
              <a:t>C</a:t>
            </a:r>
            <a:r>
              <a:rPr lang="it-IT" b="1" i="1" dirty="0" smtClean="0"/>
              <a:t>omputer </a:t>
            </a:r>
            <a:r>
              <a:rPr lang="it-IT" b="1" i="1" dirty="0" err="1"/>
              <a:t>B</a:t>
            </a:r>
            <a:r>
              <a:rPr lang="it-IT" b="1" i="1" dirty="0" err="1" smtClean="0"/>
              <a:t>ased</a:t>
            </a:r>
            <a:endParaRPr lang="it-IT" b="1" i="1" dirty="0"/>
          </a:p>
        </p:txBody>
      </p:sp>
      <p:sp>
        <p:nvSpPr>
          <p:cNvPr id="3" name="Freccia in giù 2"/>
          <p:cNvSpPr/>
          <p:nvPr/>
        </p:nvSpPr>
        <p:spPr>
          <a:xfrm>
            <a:off x="7396842" y="2743200"/>
            <a:ext cx="511629" cy="957943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7908471" y="2954423"/>
            <a:ext cx="53884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>
                <a:solidFill>
                  <a:srgbClr val="0070C0"/>
                </a:solidFill>
              </a:rPr>
              <a:t>Superata con il punteggio minimo di 7/10</a:t>
            </a:r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3211032" y="3733800"/>
            <a:ext cx="9016409" cy="7075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Graduatoria per titoli e votazione prova computer </a:t>
            </a:r>
            <a:r>
              <a:rPr lang="it-IT" b="1" dirty="0" err="1" smtClean="0"/>
              <a:t>based</a:t>
            </a:r>
            <a:endParaRPr lang="it-IT" b="1" i="1" dirty="0"/>
          </a:p>
        </p:txBody>
      </p:sp>
      <p:sp>
        <p:nvSpPr>
          <p:cNvPr id="8" name="Rettangolo 7"/>
          <p:cNvSpPr/>
          <p:nvPr/>
        </p:nvSpPr>
        <p:spPr>
          <a:xfrm>
            <a:off x="236306" y="879476"/>
            <a:ext cx="14959173" cy="66085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Docenti delle scuole statali con almeno 3 anni, </a:t>
            </a:r>
            <a:r>
              <a:rPr lang="it-IT" b="1" u="sng" dirty="0" smtClean="0"/>
              <a:t>anche di ruolo</a:t>
            </a:r>
            <a:r>
              <a:rPr lang="it-IT" b="1" dirty="0" smtClean="0"/>
              <a:t>, nelle secondarie statali di cui 1 specifico</a:t>
            </a:r>
            <a:endParaRPr lang="it-IT" b="1" dirty="0"/>
          </a:p>
        </p:txBody>
      </p:sp>
      <p:sp>
        <p:nvSpPr>
          <p:cNvPr id="9" name="Freccia in giù 8"/>
          <p:cNvSpPr/>
          <p:nvPr/>
        </p:nvSpPr>
        <p:spPr>
          <a:xfrm>
            <a:off x="7405007" y="1599067"/>
            <a:ext cx="419101" cy="377824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in giù 9"/>
          <p:cNvSpPr/>
          <p:nvPr/>
        </p:nvSpPr>
        <p:spPr>
          <a:xfrm rot="2521807">
            <a:off x="5171151" y="4520982"/>
            <a:ext cx="511629" cy="712751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Freccia in giù 10"/>
          <p:cNvSpPr/>
          <p:nvPr/>
        </p:nvSpPr>
        <p:spPr>
          <a:xfrm rot="18932129">
            <a:off x="10125685" y="4528042"/>
            <a:ext cx="511629" cy="730456"/>
          </a:xfrm>
          <a:prstGeom prst="downArrow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/>
        </p:nvSpPr>
        <p:spPr>
          <a:xfrm>
            <a:off x="1299050" y="5279717"/>
            <a:ext cx="6105957" cy="70757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Graduatoria dei vincitori (24.000)</a:t>
            </a:r>
            <a:endParaRPr lang="it-IT" b="1" i="1" dirty="0">
              <a:solidFill>
                <a:schemeClr val="tx1"/>
              </a:solidFill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8098971" y="5257946"/>
            <a:ext cx="6105957" cy="70757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Idonei (oltre i 24.000)</a:t>
            </a:r>
            <a:endParaRPr lang="it-IT" b="1" i="1" dirty="0">
              <a:solidFill>
                <a:schemeClr val="tx1"/>
              </a:solidFill>
            </a:endParaRPr>
          </a:p>
        </p:txBody>
      </p:sp>
      <p:sp>
        <p:nvSpPr>
          <p:cNvPr id="15" name="Freccia in giù 14"/>
          <p:cNvSpPr/>
          <p:nvPr/>
        </p:nvSpPr>
        <p:spPr>
          <a:xfrm>
            <a:off x="4096213" y="6075535"/>
            <a:ext cx="511629" cy="592395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in giù 15"/>
          <p:cNvSpPr/>
          <p:nvPr/>
        </p:nvSpPr>
        <p:spPr>
          <a:xfrm>
            <a:off x="10979247" y="6053764"/>
            <a:ext cx="511629" cy="614166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>
              <a:solidFill>
                <a:schemeClr val="tx1"/>
              </a:solidFill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1299050" y="6820127"/>
            <a:ext cx="6105957" cy="70757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Assunzione in ruolo e anno di prova</a:t>
            </a:r>
            <a:endParaRPr lang="it-IT" b="1" i="1" dirty="0">
              <a:solidFill>
                <a:schemeClr val="tx1"/>
              </a:solidFill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8098970" y="6838271"/>
            <a:ext cx="6105957" cy="70757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Procedura </a:t>
            </a:r>
            <a:r>
              <a:rPr lang="it-IT" b="1" dirty="0" smtClean="0">
                <a:solidFill>
                  <a:schemeClr val="tx1"/>
                </a:solidFill>
              </a:rPr>
              <a:t>abilitante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4476021" y="7309919"/>
            <a:ext cx="8025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/>
              <a:t>…</a:t>
            </a:r>
            <a:endParaRPr lang="it-IT" sz="4800" dirty="0"/>
          </a:p>
        </p:txBody>
      </p:sp>
      <p:sp>
        <p:nvSpPr>
          <p:cNvPr id="19" name="Freccia in giù 18"/>
          <p:cNvSpPr/>
          <p:nvPr/>
        </p:nvSpPr>
        <p:spPr>
          <a:xfrm>
            <a:off x="4096212" y="7548521"/>
            <a:ext cx="511629" cy="592395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reccia in giù 19"/>
          <p:cNvSpPr/>
          <p:nvPr/>
        </p:nvSpPr>
        <p:spPr>
          <a:xfrm>
            <a:off x="10979247" y="7567375"/>
            <a:ext cx="511629" cy="614166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1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478813" y="116248"/>
            <a:ext cx="14728370" cy="501922"/>
          </a:xfrm>
        </p:spPr>
        <p:txBody>
          <a:bodyPr>
            <a:normAutofit fontScale="90000"/>
          </a:bodyPr>
          <a:lstStyle/>
          <a:p>
            <a:r>
              <a:rPr lang="it-IT" sz="3600" b="1" dirty="0"/>
              <a:t>Concorso straordinario </a:t>
            </a:r>
            <a:r>
              <a:rPr lang="it-IT" sz="3600" b="1" dirty="0" smtClean="0"/>
              <a:t>(</a:t>
            </a:r>
            <a:r>
              <a:rPr lang="it-IT" sz="3600" b="1" dirty="0"/>
              <a:t>art.1)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4692207" y="977665"/>
            <a:ext cx="6105957" cy="70757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Graduatoria dei vincitori (24.000)</a:t>
            </a:r>
            <a:endParaRPr lang="it-IT" b="1" i="1" dirty="0">
              <a:solidFill>
                <a:schemeClr val="tx1"/>
              </a:solidFill>
            </a:endParaRPr>
          </a:p>
        </p:txBody>
      </p:sp>
      <p:sp>
        <p:nvSpPr>
          <p:cNvPr id="15" name="Freccia in giù 14"/>
          <p:cNvSpPr/>
          <p:nvPr/>
        </p:nvSpPr>
        <p:spPr>
          <a:xfrm>
            <a:off x="7405007" y="1685236"/>
            <a:ext cx="606879" cy="813253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/>
          <p:cNvSpPr/>
          <p:nvPr/>
        </p:nvSpPr>
        <p:spPr>
          <a:xfrm>
            <a:off x="4692207" y="2531146"/>
            <a:ext cx="6105957" cy="160017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Assunzione in ruolo e anno di formazione iniziale e prova. 180 </a:t>
            </a:r>
            <a:r>
              <a:rPr lang="it-IT" b="1" dirty="0">
                <a:solidFill>
                  <a:schemeClr val="tx1"/>
                </a:solidFill>
              </a:rPr>
              <a:t>gg. di servizio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di cui 120 di attività didattica</a:t>
            </a:r>
          </a:p>
          <a:p>
            <a:pPr algn="ctr"/>
            <a:endParaRPr lang="it-IT" b="1" i="1" dirty="0">
              <a:solidFill>
                <a:schemeClr val="tx1"/>
              </a:solidFill>
            </a:endParaRPr>
          </a:p>
        </p:txBody>
      </p:sp>
      <p:sp>
        <p:nvSpPr>
          <p:cNvPr id="19" name="Freccia in giù 18"/>
          <p:cNvSpPr/>
          <p:nvPr/>
        </p:nvSpPr>
        <p:spPr>
          <a:xfrm>
            <a:off x="7405007" y="4156863"/>
            <a:ext cx="606879" cy="463283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5393869" y="4703560"/>
            <a:ext cx="4702629" cy="81027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Acquisizione 24 </a:t>
            </a:r>
            <a:r>
              <a:rPr lang="it-IT" b="1" dirty="0" smtClean="0">
                <a:solidFill>
                  <a:schemeClr val="tx1"/>
                </a:solidFill>
              </a:rPr>
              <a:t>CFU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11689874" y="4599880"/>
            <a:ext cx="3352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Se non ancora posseduti con costi a carico dello Stato</a:t>
            </a:r>
            <a:endParaRPr lang="it-IT" sz="2000" b="1" dirty="0"/>
          </a:p>
        </p:txBody>
      </p:sp>
      <p:cxnSp>
        <p:nvCxnSpPr>
          <p:cNvPr id="21" name="Connettore 2 20"/>
          <p:cNvCxnSpPr/>
          <p:nvPr/>
        </p:nvCxnSpPr>
        <p:spPr>
          <a:xfrm flipH="1">
            <a:off x="9316789" y="4920937"/>
            <a:ext cx="2373085" cy="1364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Rettangolo 23"/>
          <p:cNvSpPr/>
          <p:nvPr/>
        </p:nvSpPr>
        <p:spPr>
          <a:xfrm>
            <a:off x="5393868" y="6009772"/>
            <a:ext cx="4702629" cy="67430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Prova orale </a:t>
            </a:r>
          </a:p>
        </p:txBody>
      </p:sp>
      <p:cxnSp>
        <p:nvCxnSpPr>
          <p:cNvPr id="25" name="Connettore 2 24"/>
          <p:cNvCxnSpPr/>
          <p:nvPr/>
        </p:nvCxnSpPr>
        <p:spPr>
          <a:xfrm flipH="1">
            <a:off x="9394372" y="6085413"/>
            <a:ext cx="2373085" cy="1364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CasellaDiTesto 26"/>
          <p:cNvSpPr txBox="1"/>
          <p:nvPr/>
        </p:nvSpPr>
        <p:spPr>
          <a:xfrm>
            <a:off x="11767457" y="5821770"/>
            <a:ext cx="31459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Comitato di valutazione integrato da componente esterno</a:t>
            </a:r>
            <a:endParaRPr lang="it-IT" sz="2000" b="1" dirty="0"/>
          </a:p>
        </p:txBody>
      </p:sp>
      <p:sp>
        <p:nvSpPr>
          <p:cNvPr id="28" name="Freccia in giù 27"/>
          <p:cNvSpPr/>
          <p:nvPr/>
        </p:nvSpPr>
        <p:spPr>
          <a:xfrm>
            <a:off x="7589791" y="5512448"/>
            <a:ext cx="422095" cy="497323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Rombo 29"/>
          <p:cNvSpPr/>
          <p:nvPr/>
        </p:nvSpPr>
        <p:spPr>
          <a:xfrm>
            <a:off x="6662417" y="6684073"/>
            <a:ext cx="2276841" cy="1252919"/>
          </a:xfrm>
          <a:prstGeom prst="diamon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solidFill>
                  <a:schemeClr val="tx1"/>
                </a:solidFill>
              </a:rPr>
              <a:t>Almeno 7/10</a:t>
            </a:r>
            <a:endParaRPr lang="it-IT" sz="2000" b="1" dirty="0">
              <a:solidFill>
                <a:schemeClr val="tx1"/>
              </a:solidFill>
            </a:endParaRPr>
          </a:p>
        </p:txBody>
      </p:sp>
      <p:cxnSp>
        <p:nvCxnSpPr>
          <p:cNvPr id="32" name="Connettore 2 31"/>
          <p:cNvCxnSpPr>
            <a:stCxn id="30" idx="3"/>
          </p:cNvCxnSpPr>
          <p:nvPr/>
        </p:nvCxnSpPr>
        <p:spPr>
          <a:xfrm flipV="1">
            <a:off x="8939258" y="7303008"/>
            <a:ext cx="1521913" cy="75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Rettangolo 32"/>
          <p:cNvSpPr/>
          <p:nvPr/>
        </p:nvSpPr>
        <p:spPr>
          <a:xfrm>
            <a:off x="10503332" y="6965857"/>
            <a:ext cx="4702629" cy="674301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Conferma in ruolo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8939258" y="6837433"/>
            <a:ext cx="94845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si</a:t>
            </a:r>
            <a:endParaRPr lang="it-IT" dirty="0"/>
          </a:p>
        </p:txBody>
      </p:sp>
      <p:sp>
        <p:nvSpPr>
          <p:cNvPr id="40" name="Freccia in giù 39"/>
          <p:cNvSpPr/>
          <p:nvPr/>
        </p:nvSpPr>
        <p:spPr>
          <a:xfrm>
            <a:off x="7405006" y="618170"/>
            <a:ext cx="606879" cy="326838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356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288471" y="67991"/>
            <a:ext cx="14728370" cy="697198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Interessati alla nuova procedura abilitante (art.1)</a:t>
            </a:r>
            <a:endParaRPr lang="it-IT" sz="3600" b="1" dirty="0"/>
          </a:p>
        </p:txBody>
      </p:sp>
      <p:sp>
        <p:nvSpPr>
          <p:cNvPr id="8" name="Rettangolo 7"/>
          <p:cNvSpPr/>
          <p:nvPr/>
        </p:nvSpPr>
        <p:spPr>
          <a:xfrm>
            <a:off x="3382485" y="743558"/>
            <a:ext cx="8488533" cy="66085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Idonei statali (oltre la posizione 24.000)</a:t>
            </a:r>
            <a:endParaRPr lang="it-IT" b="1" dirty="0"/>
          </a:p>
        </p:txBody>
      </p:sp>
      <p:sp>
        <p:nvSpPr>
          <p:cNvPr id="12" name="Rettangolo 11"/>
          <p:cNvSpPr/>
          <p:nvPr/>
        </p:nvSpPr>
        <p:spPr>
          <a:xfrm>
            <a:off x="3239537" y="4526437"/>
            <a:ext cx="4492150" cy="70757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 w="254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Conseguimento 24 CFU</a:t>
            </a:r>
            <a:endParaRPr lang="it-IT" b="1" dirty="0"/>
          </a:p>
        </p:txBody>
      </p:sp>
      <p:sp>
        <p:nvSpPr>
          <p:cNvPr id="19" name="Rettangolo 18"/>
          <p:cNvSpPr/>
          <p:nvPr/>
        </p:nvSpPr>
        <p:spPr>
          <a:xfrm>
            <a:off x="3382486" y="1476543"/>
            <a:ext cx="8488534" cy="823996"/>
          </a:xfrm>
          <a:prstGeom prst="rect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Vincitori procedura straordinaria che intendono conseguire abilitazione prima dell’assunzione in ruolo</a:t>
            </a:r>
            <a:endParaRPr lang="it-IT" b="1" dirty="0"/>
          </a:p>
        </p:txBody>
      </p:sp>
      <p:sp>
        <p:nvSpPr>
          <p:cNvPr id="5" name="Parentesi graffa chiusa 4"/>
          <p:cNvSpPr/>
          <p:nvPr/>
        </p:nvSpPr>
        <p:spPr>
          <a:xfrm>
            <a:off x="11871019" y="973553"/>
            <a:ext cx="889580" cy="1702065"/>
          </a:xfrm>
          <a:prstGeom prst="rightBrace">
            <a:avLst>
              <a:gd name="adj1" fmla="val 8333"/>
              <a:gd name="adj2" fmla="val 48969"/>
            </a:avLst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CasellaDiTesto 12"/>
          <p:cNvSpPr txBox="1"/>
          <p:nvPr/>
        </p:nvSpPr>
        <p:spPr>
          <a:xfrm>
            <a:off x="12714594" y="1483397"/>
            <a:ext cx="2523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Possibili </a:t>
            </a:r>
          </a:p>
          <a:p>
            <a:r>
              <a:rPr lang="it-IT" sz="2400" b="1" dirty="0" smtClean="0"/>
              <a:t>partecipanti</a:t>
            </a:r>
            <a:endParaRPr lang="it-IT" sz="2400" b="1" dirty="0"/>
          </a:p>
        </p:txBody>
      </p:sp>
      <p:sp>
        <p:nvSpPr>
          <p:cNvPr id="21" name="Freccia in giù 20"/>
          <p:cNvSpPr/>
          <p:nvPr/>
        </p:nvSpPr>
        <p:spPr>
          <a:xfrm>
            <a:off x="7626752" y="3634059"/>
            <a:ext cx="430202" cy="618551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Rettangolo 21"/>
          <p:cNvSpPr/>
          <p:nvPr/>
        </p:nvSpPr>
        <p:spPr>
          <a:xfrm>
            <a:off x="8123571" y="4545506"/>
            <a:ext cx="4492150" cy="70757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 w="254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/>
              <a:t>Supplenza in una scuola del </a:t>
            </a:r>
            <a:r>
              <a:rPr lang="it-IT" sz="2400" b="1" dirty="0" smtClean="0">
                <a:solidFill>
                  <a:srgbClr val="FFFF00"/>
                </a:solidFill>
              </a:rPr>
              <a:t>Sistema Nazionale di istruzione</a:t>
            </a:r>
            <a:endParaRPr lang="it-IT" sz="2400" b="1" dirty="0">
              <a:solidFill>
                <a:srgbClr val="FFFF00"/>
              </a:solidFill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5662395" y="5921428"/>
            <a:ext cx="4492150" cy="70757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Prova orale</a:t>
            </a:r>
            <a:endParaRPr lang="it-IT" b="1" dirty="0"/>
          </a:p>
        </p:txBody>
      </p:sp>
      <p:sp>
        <p:nvSpPr>
          <p:cNvPr id="24" name="Rettangolo 23"/>
          <p:cNvSpPr/>
          <p:nvPr/>
        </p:nvSpPr>
        <p:spPr>
          <a:xfrm>
            <a:off x="5662395" y="7144526"/>
            <a:ext cx="4492150" cy="70757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chemeClr val="tx1"/>
                </a:solidFill>
              </a:rPr>
              <a:t>ABILITAZIONE</a:t>
            </a:r>
            <a:endParaRPr lang="it-IT" b="1" dirty="0">
              <a:solidFill>
                <a:schemeClr val="tx1"/>
              </a:solidFill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182881" y="4047744"/>
            <a:ext cx="285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Se non ancora posseduti</a:t>
            </a:r>
            <a:endParaRPr lang="it-IT" sz="2000" b="1" dirty="0"/>
          </a:p>
        </p:txBody>
      </p:sp>
      <p:cxnSp>
        <p:nvCxnSpPr>
          <p:cNvPr id="29" name="Connettore 2 28"/>
          <p:cNvCxnSpPr>
            <a:stCxn id="27" idx="2"/>
          </p:cNvCxnSpPr>
          <p:nvPr/>
        </p:nvCxnSpPr>
        <p:spPr>
          <a:xfrm>
            <a:off x="1609345" y="4447854"/>
            <a:ext cx="1426464" cy="3679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CasellaDiTesto 29"/>
          <p:cNvSpPr txBox="1"/>
          <p:nvPr/>
        </p:nvSpPr>
        <p:spPr>
          <a:xfrm>
            <a:off x="12548426" y="3533787"/>
            <a:ext cx="2877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Almeno al termine attività didattiche</a:t>
            </a:r>
            <a:endParaRPr lang="it-IT" sz="2400" b="1" dirty="0"/>
          </a:p>
        </p:txBody>
      </p:sp>
      <p:cxnSp>
        <p:nvCxnSpPr>
          <p:cNvPr id="33" name="Connettore 2 32"/>
          <p:cNvCxnSpPr>
            <a:stCxn id="30" idx="2"/>
          </p:cNvCxnSpPr>
          <p:nvPr/>
        </p:nvCxnSpPr>
        <p:spPr>
          <a:xfrm flipH="1">
            <a:off x="12752832" y="4364784"/>
            <a:ext cx="1234250" cy="4510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Freccia in giù 33"/>
          <p:cNvSpPr/>
          <p:nvPr/>
        </p:nvSpPr>
        <p:spPr>
          <a:xfrm>
            <a:off x="7660299" y="5413430"/>
            <a:ext cx="430202" cy="377995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CasellaDiTesto 34"/>
          <p:cNvSpPr txBox="1"/>
          <p:nvPr/>
        </p:nvSpPr>
        <p:spPr>
          <a:xfrm>
            <a:off x="12876816" y="6028665"/>
            <a:ext cx="287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/>
              <a:t>Almeno</a:t>
            </a:r>
            <a:r>
              <a:rPr lang="it-IT" sz="2000" b="1" dirty="0" smtClean="0"/>
              <a:t> 7/10</a:t>
            </a:r>
            <a:endParaRPr lang="it-IT" sz="2000" b="1" dirty="0"/>
          </a:p>
        </p:txBody>
      </p:sp>
      <p:cxnSp>
        <p:nvCxnSpPr>
          <p:cNvPr id="37" name="Connettore 2 36"/>
          <p:cNvCxnSpPr>
            <a:endCxn id="23" idx="3"/>
          </p:cNvCxnSpPr>
          <p:nvPr/>
        </p:nvCxnSpPr>
        <p:spPr>
          <a:xfrm flipH="1">
            <a:off x="10154545" y="6275214"/>
            <a:ext cx="321541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Freccia in giù 38"/>
          <p:cNvSpPr/>
          <p:nvPr/>
        </p:nvSpPr>
        <p:spPr>
          <a:xfrm>
            <a:off x="7693369" y="6705384"/>
            <a:ext cx="430202" cy="377995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/>
          <p:cNvSpPr txBox="1"/>
          <p:nvPr/>
        </p:nvSpPr>
        <p:spPr>
          <a:xfrm>
            <a:off x="3954483" y="3098729"/>
            <a:ext cx="7730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FF0000"/>
                </a:solidFill>
              </a:rPr>
              <a:t>Requisiti da conseguire durante il percorso di abilitazione</a:t>
            </a:r>
            <a:endParaRPr lang="it-IT" sz="2400" b="1" dirty="0">
              <a:solidFill>
                <a:srgbClr val="FF0000"/>
              </a:solidFill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3382487" y="2393784"/>
            <a:ext cx="8488533" cy="660853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Docenti scuole paritarie con almeno 7/10 nella prova CB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345958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20229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Disposizioni urgenti per gli aa.ss.2019/2020 e 2020/2021 (art.1)</a:t>
            </a:r>
            <a:endParaRPr lang="it-IT" sz="36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11629" y="1674261"/>
            <a:ext cx="14456228" cy="5238168"/>
          </a:xfrm>
        </p:spPr>
        <p:txBody>
          <a:bodyPr>
            <a:normAutofit/>
          </a:bodyPr>
          <a:lstStyle/>
          <a:p>
            <a:pPr algn="just"/>
            <a:endParaRPr lang="it-IT" sz="2800" dirty="0">
              <a:solidFill>
                <a:schemeClr val="tx1"/>
              </a:solidFill>
            </a:endParaRPr>
          </a:p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Nell’anno scolastico </a:t>
            </a:r>
            <a:r>
              <a:rPr lang="it-IT" sz="2800" b="1" dirty="0" smtClean="0">
                <a:solidFill>
                  <a:schemeClr val="tx1"/>
                </a:solidFill>
              </a:rPr>
              <a:t>2020/21 </a:t>
            </a:r>
            <a:r>
              <a:rPr lang="it-IT" sz="2800" b="1" dirty="0" smtClean="0">
                <a:solidFill>
                  <a:schemeClr val="accent1"/>
                </a:solidFill>
              </a:rPr>
              <a:t>i posti destinati al concorso </a:t>
            </a:r>
            <a:r>
              <a:rPr lang="it-IT" sz="2800" b="1" dirty="0" smtClean="0">
                <a:solidFill>
                  <a:schemeClr val="tx1"/>
                </a:solidFill>
              </a:rPr>
              <a:t>nelle Regioni ove le graduatorie </a:t>
            </a:r>
            <a:r>
              <a:rPr lang="it-IT" sz="2800" dirty="0" smtClean="0">
                <a:solidFill>
                  <a:schemeClr val="tx1"/>
                </a:solidFill>
              </a:rPr>
              <a:t>del concorso 2016 e del concorso 2018 (FIT) </a:t>
            </a:r>
            <a:r>
              <a:rPr lang="it-IT" sz="2800" b="1" dirty="0" smtClean="0">
                <a:solidFill>
                  <a:schemeClr val="tx1"/>
                </a:solidFill>
              </a:rPr>
              <a:t>risultino insufficienti </a:t>
            </a:r>
            <a:r>
              <a:rPr lang="it-IT" sz="2800" dirty="0" smtClean="0">
                <a:solidFill>
                  <a:schemeClr val="tx1"/>
                </a:solidFill>
              </a:rPr>
              <a:t>a garantire le assunzioni possono essere coperti mediante lo scorrimento delle graduatorie concorsuali di </a:t>
            </a:r>
            <a:r>
              <a:rPr lang="it-IT" sz="2800" b="1" dirty="0" smtClean="0">
                <a:solidFill>
                  <a:schemeClr val="tx1"/>
                </a:solidFill>
              </a:rPr>
              <a:t>altre Regioni</a:t>
            </a:r>
            <a:r>
              <a:rPr lang="it-IT" sz="2800" dirty="0" smtClean="0">
                <a:solidFill>
                  <a:schemeClr val="tx1"/>
                </a:solidFill>
              </a:rPr>
              <a:t>, a domanda degli interessati. Un D.M. disciplinerà l’applicazione di queste procedure. </a:t>
            </a:r>
          </a:p>
          <a:p>
            <a:pPr algn="just"/>
            <a:endParaRPr lang="it-IT" sz="2800" dirty="0" smtClean="0">
              <a:solidFill>
                <a:schemeClr val="tx1"/>
              </a:solidFill>
            </a:endParaRPr>
          </a:p>
          <a:p>
            <a:pPr algn="just"/>
            <a:r>
              <a:rPr lang="it-IT" sz="2800" b="1" dirty="0" smtClean="0">
                <a:solidFill>
                  <a:schemeClr val="tx1"/>
                </a:solidFill>
              </a:rPr>
              <a:t>N.B.: </a:t>
            </a:r>
            <a:r>
              <a:rPr lang="it-IT" sz="2800" dirty="0" smtClean="0">
                <a:solidFill>
                  <a:schemeClr val="tx1"/>
                </a:solidFill>
              </a:rPr>
              <a:t>anche in questo caso </a:t>
            </a:r>
            <a:r>
              <a:rPr lang="it-IT" sz="2800" b="1" dirty="0" smtClean="0">
                <a:solidFill>
                  <a:schemeClr val="tx1"/>
                </a:solidFill>
              </a:rPr>
              <a:t>si applicherà l’art.13, comma 3 del </a:t>
            </a:r>
            <a:r>
              <a:rPr lang="it-IT" sz="2800" b="1" dirty="0" err="1" smtClean="0">
                <a:solidFill>
                  <a:schemeClr val="tx1"/>
                </a:solidFill>
              </a:rPr>
              <a:t>D.L.vo</a:t>
            </a:r>
            <a:r>
              <a:rPr lang="it-IT" sz="2800" b="1" dirty="0" smtClean="0">
                <a:solidFill>
                  <a:schemeClr val="tx1"/>
                </a:solidFill>
              </a:rPr>
              <a:t> 59/2017 </a:t>
            </a:r>
            <a:r>
              <a:rPr lang="it-IT" sz="2800" dirty="0" smtClean="0">
                <a:solidFill>
                  <a:schemeClr val="tx1"/>
                </a:solidFill>
              </a:rPr>
              <a:t>(</a:t>
            </a:r>
            <a:r>
              <a:rPr lang="it-IT" sz="2800" b="1" dirty="0" smtClean="0">
                <a:solidFill>
                  <a:schemeClr val="tx1"/>
                </a:solidFill>
              </a:rPr>
              <a:t>cancellazione</a:t>
            </a:r>
            <a:r>
              <a:rPr lang="it-IT" sz="2800" dirty="0" smtClean="0">
                <a:solidFill>
                  <a:schemeClr val="tx1"/>
                </a:solidFill>
              </a:rPr>
              <a:t> da tutte le graduatorie concorsuali, di istituto ed a esaurimento all’atto della conferma in ruolo e </a:t>
            </a:r>
            <a:r>
              <a:rPr lang="it-IT" sz="2800" b="1" dirty="0" smtClean="0">
                <a:solidFill>
                  <a:schemeClr val="tx1"/>
                </a:solidFill>
              </a:rPr>
              <a:t>permanenza</a:t>
            </a:r>
            <a:r>
              <a:rPr lang="it-IT" sz="2800" dirty="0" smtClean="0">
                <a:solidFill>
                  <a:schemeClr val="tx1"/>
                </a:solidFill>
              </a:rPr>
              <a:t> per altri </a:t>
            </a:r>
            <a:r>
              <a:rPr lang="it-IT" sz="2800" b="1" dirty="0" smtClean="0">
                <a:solidFill>
                  <a:schemeClr val="tx1"/>
                </a:solidFill>
              </a:rPr>
              <a:t>4 anni </a:t>
            </a:r>
            <a:r>
              <a:rPr lang="it-IT" sz="2800" dirty="0" smtClean="0">
                <a:solidFill>
                  <a:schemeClr val="tx1"/>
                </a:solidFill>
              </a:rPr>
              <a:t>nella scuola)</a:t>
            </a:r>
          </a:p>
        </p:txBody>
      </p:sp>
    </p:spTree>
    <p:extLst>
      <p:ext uri="{BB962C8B-B14F-4D97-AF65-F5344CB8AC3E}">
        <p14:creationId xmlns:p14="http://schemas.microsoft.com/office/powerpoint/2010/main" val="356853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239487" y="140276"/>
            <a:ext cx="14728370" cy="1852164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Decreto Legge</a:t>
            </a:r>
            <a:endParaRPr lang="it-IT" sz="36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11629" y="1216669"/>
            <a:ext cx="14456228" cy="6991666"/>
          </a:xfrm>
        </p:spPr>
        <p:txBody>
          <a:bodyPr>
            <a:noAutofit/>
          </a:bodyPr>
          <a:lstStyle/>
          <a:p>
            <a:pPr algn="just"/>
            <a:r>
              <a:rPr lang="it-IT" sz="2400" dirty="0" smtClean="0">
                <a:solidFill>
                  <a:schemeClr val="tx1"/>
                </a:solidFill>
              </a:rPr>
              <a:t>Il decreto legge contiene misure urgenti che spaziano su vari campi e precisamente:</a:t>
            </a:r>
          </a:p>
          <a:p>
            <a:pPr marL="342900" indent="-342900" algn="just">
              <a:spcBef>
                <a:spcPts val="1200"/>
              </a:spcBef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Reclutamento</a:t>
            </a:r>
            <a:r>
              <a:rPr lang="it-IT" sz="2400" dirty="0" smtClean="0">
                <a:solidFill>
                  <a:schemeClr val="tx1"/>
                </a:solidFill>
              </a:rPr>
              <a:t> dei docenti scuola secondaria statale e </a:t>
            </a:r>
            <a:r>
              <a:rPr lang="it-IT" sz="2400" b="1" dirty="0" smtClean="0">
                <a:solidFill>
                  <a:schemeClr val="tx1"/>
                </a:solidFill>
              </a:rPr>
              <a:t>abilitazione</a:t>
            </a:r>
            <a:r>
              <a:rPr lang="it-IT" sz="2400" dirty="0" smtClean="0">
                <a:solidFill>
                  <a:schemeClr val="tx1"/>
                </a:solidFill>
              </a:rPr>
              <a:t> docenti della scuola secondaria statale e paritaria (art. 1)</a:t>
            </a:r>
          </a:p>
          <a:p>
            <a:pPr marL="342900" indent="-342900" algn="just">
              <a:spcBef>
                <a:spcPts val="1200"/>
              </a:spcBef>
              <a:buFontTx/>
              <a:buChar char="-"/>
            </a:pPr>
            <a:r>
              <a:rPr lang="it-IT" sz="2400" dirty="0" smtClean="0">
                <a:solidFill>
                  <a:schemeClr val="tx1"/>
                </a:solidFill>
              </a:rPr>
              <a:t>Reclutamento </a:t>
            </a:r>
            <a:r>
              <a:rPr lang="it-IT" sz="2400" b="1" dirty="0" smtClean="0">
                <a:solidFill>
                  <a:schemeClr val="tx1"/>
                </a:solidFill>
              </a:rPr>
              <a:t>personale dirigenziale </a:t>
            </a:r>
            <a:r>
              <a:rPr lang="it-IT" sz="2400" dirty="0" smtClean="0">
                <a:solidFill>
                  <a:schemeClr val="tx1"/>
                </a:solidFill>
              </a:rPr>
              <a:t>e </a:t>
            </a:r>
            <a:r>
              <a:rPr lang="it-IT" sz="2400" b="1" dirty="0" smtClean="0">
                <a:solidFill>
                  <a:schemeClr val="tx1"/>
                </a:solidFill>
              </a:rPr>
              <a:t>tecnico</a:t>
            </a:r>
            <a:r>
              <a:rPr lang="it-IT" sz="2400" dirty="0" smtClean="0">
                <a:solidFill>
                  <a:schemeClr val="tx1"/>
                </a:solidFill>
              </a:rPr>
              <a:t> e per assicurare la funzionalità delle istituzioni scolastiche  e mobilità professionale degli AA che hanno ricoperto le funzioni di DSGA per almeno 3 anni scolastici interi a partire dal 2011/12(art.2)</a:t>
            </a:r>
          </a:p>
          <a:p>
            <a:pPr marL="342900" indent="-342900" algn="just">
              <a:spcBef>
                <a:spcPts val="1200"/>
              </a:spcBef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Rilevazione biometrica </a:t>
            </a:r>
            <a:r>
              <a:rPr lang="it-IT" sz="2400" dirty="0" smtClean="0">
                <a:solidFill>
                  <a:schemeClr val="tx1"/>
                </a:solidFill>
              </a:rPr>
              <a:t>nelle istituzioni scolastiche (art. 3)</a:t>
            </a:r>
          </a:p>
          <a:p>
            <a:pPr marL="342900" indent="-342900" algn="just">
              <a:spcBef>
                <a:spcPts val="1200"/>
              </a:spcBef>
              <a:buFontTx/>
              <a:buChar char="-"/>
            </a:pPr>
            <a:r>
              <a:rPr lang="it-IT" sz="2400" dirty="0" smtClean="0">
                <a:solidFill>
                  <a:schemeClr val="tx1"/>
                </a:solidFill>
              </a:rPr>
              <a:t>Semplificazioni per gli acquisti funzionali in materia di ricerca (art. 4)</a:t>
            </a:r>
          </a:p>
          <a:p>
            <a:pPr marL="342900" indent="-342900" algn="just">
              <a:spcBef>
                <a:spcPts val="1200"/>
              </a:spcBef>
              <a:buFontTx/>
              <a:buChar char="-"/>
            </a:pPr>
            <a:r>
              <a:rPr lang="it-IT" sz="2400" dirty="0" smtClean="0">
                <a:solidFill>
                  <a:schemeClr val="tx1"/>
                </a:solidFill>
              </a:rPr>
              <a:t>Semplificazioni in materia universitaria (art. 5)</a:t>
            </a:r>
          </a:p>
          <a:p>
            <a:pPr marL="342900" indent="-342900" algn="just">
              <a:spcBef>
                <a:spcPts val="1200"/>
              </a:spcBef>
              <a:buFontTx/>
              <a:buChar char="-"/>
            </a:pPr>
            <a:r>
              <a:rPr lang="it-IT" sz="2400" dirty="0" smtClean="0">
                <a:solidFill>
                  <a:schemeClr val="tx1"/>
                </a:solidFill>
              </a:rPr>
              <a:t>Disposizioni per il personale degli enti pubblici di ricerca(art. 6)</a:t>
            </a:r>
          </a:p>
          <a:p>
            <a:pPr marL="342900" indent="-342900" algn="just">
              <a:spcBef>
                <a:spcPts val="1200"/>
              </a:spcBef>
              <a:buFontTx/>
              <a:buChar char="-"/>
            </a:pPr>
            <a:r>
              <a:rPr lang="it-IT" sz="2400" b="1" dirty="0" smtClean="0">
                <a:solidFill>
                  <a:schemeClr val="tx1"/>
                </a:solidFill>
              </a:rPr>
              <a:t>Modifiche alla L. 92/2019 </a:t>
            </a:r>
            <a:r>
              <a:rPr lang="it-IT" sz="2400" dirty="0" smtClean="0">
                <a:solidFill>
                  <a:schemeClr val="tx1"/>
                </a:solidFill>
              </a:rPr>
              <a:t>(istituzione insegnamento ed. civica) (art. 7)</a:t>
            </a:r>
          </a:p>
          <a:p>
            <a:pPr marL="342900" indent="-342900" algn="just">
              <a:spcBef>
                <a:spcPts val="1200"/>
              </a:spcBef>
              <a:buFontTx/>
              <a:buChar char="-"/>
            </a:pPr>
            <a:r>
              <a:rPr lang="it-IT" sz="2400" dirty="0" smtClean="0">
                <a:solidFill>
                  <a:schemeClr val="tx1"/>
                </a:solidFill>
              </a:rPr>
              <a:t>Alcune disposizioni di carattere contabile (art.8)</a:t>
            </a:r>
          </a:p>
          <a:p>
            <a:pPr marL="342900" indent="-342900" algn="just">
              <a:spcBef>
                <a:spcPts val="1200"/>
              </a:spcBef>
              <a:buFontTx/>
              <a:buChar char="-"/>
            </a:pPr>
            <a:r>
              <a:rPr lang="it-IT" sz="2400" dirty="0" smtClean="0">
                <a:solidFill>
                  <a:schemeClr val="tx1"/>
                </a:solidFill>
              </a:rPr>
              <a:t>Copertura finanziaria (art. 9)</a:t>
            </a:r>
          </a:p>
          <a:p>
            <a:pPr marL="342900" indent="-342900" algn="just">
              <a:spcBef>
                <a:spcPts val="1200"/>
              </a:spcBef>
              <a:buFontTx/>
              <a:buChar char="-"/>
            </a:pPr>
            <a:r>
              <a:rPr lang="it-IT" sz="2400" dirty="0" smtClean="0">
                <a:solidFill>
                  <a:schemeClr val="tx1"/>
                </a:solidFill>
              </a:rPr>
              <a:t>Entrata in vigore (art. 10)</a:t>
            </a:r>
          </a:p>
          <a:p>
            <a:pPr algn="just"/>
            <a:endParaRPr lang="it-IT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62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20229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Disposizioni urgenti per gli </a:t>
            </a:r>
            <a:r>
              <a:rPr lang="it-IT" sz="3600" b="1" dirty="0" err="1" smtClean="0"/>
              <a:t>aa.ss</a:t>
            </a:r>
            <a:r>
              <a:rPr lang="it-IT" sz="3600" b="1" dirty="0" smtClean="0"/>
              <a:t>. 2019/20 e 2020/21 (art.1)</a:t>
            </a:r>
            <a:endParaRPr lang="it-IT" sz="36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1253447" y="1216938"/>
            <a:ext cx="13007083" cy="6344841"/>
          </a:xfrm>
        </p:spPr>
        <p:txBody>
          <a:bodyPr>
            <a:noAutofit/>
          </a:bodyPr>
          <a:lstStyle/>
          <a:p>
            <a:pPr algn="just"/>
            <a:endParaRPr lang="it-IT" sz="2800" b="1" dirty="0" smtClean="0">
              <a:solidFill>
                <a:schemeClr val="tx2"/>
              </a:solidFill>
            </a:endParaRPr>
          </a:p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La validità delle graduatorie del </a:t>
            </a:r>
            <a:r>
              <a:rPr lang="it-IT" sz="2800" b="1" dirty="0" smtClean="0">
                <a:solidFill>
                  <a:schemeClr val="tx1"/>
                </a:solidFill>
              </a:rPr>
              <a:t>concorso ordinario 2016 </a:t>
            </a:r>
            <a:r>
              <a:rPr lang="it-IT" sz="2800" dirty="0" smtClean="0">
                <a:solidFill>
                  <a:schemeClr val="tx1"/>
                </a:solidFill>
              </a:rPr>
              <a:t>viene prorogata di un ulteriore anno; poiché le stesse graduatorie erano già state prorogate di un anno dalla Legge 205/2017 (Legge di Bilancio 2018), la loro validità diventa ora </a:t>
            </a:r>
            <a:r>
              <a:rPr lang="it-IT" sz="2800" b="1" dirty="0" smtClean="0">
                <a:solidFill>
                  <a:schemeClr val="tx1"/>
                </a:solidFill>
              </a:rPr>
              <a:t>quinquennale a partire dall’anno di pubblicazione delle relative graduatorie di merito</a:t>
            </a:r>
            <a:r>
              <a:rPr lang="it-IT" sz="2800" dirty="0" smtClean="0">
                <a:solidFill>
                  <a:schemeClr val="tx1"/>
                </a:solidFill>
              </a:rPr>
              <a:t>. </a:t>
            </a:r>
          </a:p>
          <a:p>
            <a:pPr algn="just"/>
            <a:r>
              <a:rPr lang="it-IT" sz="2800" i="1" dirty="0" smtClean="0">
                <a:solidFill>
                  <a:schemeClr val="tx1"/>
                </a:solidFill>
              </a:rPr>
              <a:t>Ricordiamo </a:t>
            </a:r>
            <a:r>
              <a:rPr lang="it-IT" sz="2800" i="1" dirty="0">
                <a:solidFill>
                  <a:schemeClr val="tx1"/>
                </a:solidFill>
              </a:rPr>
              <a:t>che, per effetto della Legge 107/15 - il cui comma 113 ha modificato l’articolo 400 del D.lgs. 297/94 - le graduatorie dei concorsi hanno </a:t>
            </a:r>
            <a:r>
              <a:rPr lang="it-IT" sz="2800" b="1" i="1" dirty="0">
                <a:solidFill>
                  <a:schemeClr val="tx1"/>
                </a:solidFill>
              </a:rPr>
              <a:t>validità triennale a decorrere dall’anno scolastico successivo a quello di approvazione delle stesse</a:t>
            </a:r>
            <a:r>
              <a:rPr lang="it-IT" sz="2800" i="1" dirty="0">
                <a:solidFill>
                  <a:schemeClr val="tx1"/>
                </a:solidFill>
              </a:rPr>
              <a:t> e perdono efficacia alla scadenza del </a:t>
            </a:r>
            <a:r>
              <a:rPr lang="it-IT" sz="2800" i="1" dirty="0" smtClean="0">
                <a:solidFill>
                  <a:schemeClr val="tx1"/>
                </a:solidFill>
              </a:rPr>
              <a:t>triennio.</a:t>
            </a:r>
          </a:p>
          <a:p>
            <a:pPr algn="just">
              <a:spcBef>
                <a:spcPts val="0"/>
              </a:spcBef>
            </a:pPr>
            <a:endParaRPr lang="it-IT" sz="2800" dirty="0" smtClean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it-IT" sz="2800" dirty="0" smtClean="0">
                <a:solidFill>
                  <a:schemeClr val="tx1"/>
                </a:solidFill>
              </a:rPr>
              <a:t>Quindi, per il concorso 2016:</a:t>
            </a:r>
          </a:p>
          <a:p>
            <a:pPr lvl="3">
              <a:spcBef>
                <a:spcPts val="0"/>
              </a:spcBef>
            </a:pPr>
            <a:r>
              <a:rPr lang="it-IT" sz="1000" dirty="0" smtClean="0">
                <a:solidFill>
                  <a:schemeClr val="tx1"/>
                </a:solidFill>
              </a:rPr>
              <a:t>.</a:t>
            </a:r>
          </a:p>
          <a:p>
            <a:pPr>
              <a:spcBef>
                <a:spcPts val="0"/>
              </a:spcBef>
            </a:pPr>
            <a:r>
              <a:rPr lang="it-IT" sz="2800" b="1" dirty="0" smtClean="0">
                <a:solidFill>
                  <a:schemeClr val="tx1"/>
                </a:solidFill>
              </a:rPr>
              <a:t>3 anni </a:t>
            </a:r>
            <a:r>
              <a:rPr lang="it-IT" sz="2800" dirty="0" smtClean="0">
                <a:solidFill>
                  <a:schemeClr val="tx1"/>
                </a:solidFill>
              </a:rPr>
              <a:t>(validità originaria)</a:t>
            </a:r>
          </a:p>
          <a:p>
            <a:pPr>
              <a:spcBef>
                <a:spcPts val="0"/>
              </a:spcBef>
            </a:pPr>
            <a:r>
              <a:rPr lang="it-IT" sz="2800" b="1" dirty="0" smtClean="0">
                <a:solidFill>
                  <a:schemeClr val="tx1"/>
                </a:solidFill>
              </a:rPr>
              <a:t>+ 1 </a:t>
            </a:r>
            <a:r>
              <a:rPr lang="it-IT" sz="2800" dirty="0" smtClean="0">
                <a:solidFill>
                  <a:schemeClr val="tx1"/>
                </a:solidFill>
              </a:rPr>
              <a:t>(ex </a:t>
            </a:r>
            <a:r>
              <a:rPr lang="it-IT" sz="2800" dirty="0" err="1" smtClean="0">
                <a:solidFill>
                  <a:schemeClr val="tx1"/>
                </a:solidFill>
              </a:rPr>
              <a:t>lege</a:t>
            </a:r>
            <a:r>
              <a:rPr lang="it-IT" sz="2800" dirty="0" smtClean="0">
                <a:solidFill>
                  <a:schemeClr val="tx1"/>
                </a:solidFill>
              </a:rPr>
              <a:t> 205/2017)</a:t>
            </a:r>
          </a:p>
          <a:p>
            <a:pPr>
              <a:spcBef>
                <a:spcPts val="0"/>
              </a:spcBef>
            </a:pPr>
            <a:r>
              <a:rPr lang="it-IT" sz="2800" b="1" dirty="0" smtClean="0">
                <a:solidFill>
                  <a:schemeClr val="tx1"/>
                </a:solidFill>
              </a:rPr>
              <a:t>+ 1 </a:t>
            </a:r>
            <a:r>
              <a:rPr lang="it-IT" sz="2800" dirty="0" smtClean="0">
                <a:solidFill>
                  <a:schemeClr val="tx1"/>
                </a:solidFill>
              </a:rPr>
              <a:t>(per effetto del nuovo DL)</a:t>
            </a:r>
          </a:p>
          <a:p>
            <a:pPr algn="just"/>
            <a:endParaRPr lang="it-IT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384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20229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Disposizioni in materia di reclutamento di personale dirigenziale (art.2)</a:t>
            </a:r>
            <a:endParaRPr lang="it-IT" sz="36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11629" y="1437954"/>
            <a:ext cx="14456228" cy="5908067"/>
          </a:xfrm>
        </p:spPr>
        <p:txBody>
          <a:bodyPr>
            <a:noAutofit/>
          </a:bodyPr>
          <a:lstStyle/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L’art.2 modifica le modalità di svolgimento del reclutamento dei </a:t>
            </a:r>
            <a:r>
              <a:rPr lang="it-IT" sz="2800" b="1" dirty="0" smtClean="0">
                <a:solidFill>
                  <a:schemeClr val="tx1"/>
                </a:solidFill>
              </a:rPr>
              <a:t>dirigenti scolastici</a:t>
            </a:r>
            <a:r>
              <a:rPr lang="it-IT" sz="2800" dirty="0" smtClean="0">
                <a:solidFill>
                  <a:schemeClr val="tx1"/>
                </a:solidFill>
              </a:rPr>
              <a:t>:</a:t>
            </a:r>
          </a:p>
          <a:p>
            <a:pPr algn="just"/>
            <a:endParaRPr lang="it-IT" sz="2800" dirty="0" smtClean="0">
              <a:solidFill>
                <a:schemeClr val="tx1"/>
              </a:solidFill>
            </a:endParaRPr>
          </a:p>
          <a:p>
            <a:pPr marL="457200" indent="-4572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it-IT" sz="2800" dirty="0" smtClean="0">
                <a:solidFill>
                  <a:schemeClr val="tx1"/>
                </a:solidFill>
              </a:rPr>
              <a:t>il corso-concorso nazionale diventa un </a:t>
            </a:r>
            <a:r>
              <a:rPr lang="it-IT" sz="2800" b="1" dirty="0" smtClean="0">
                <a:solidFill>
                  <a:schemeClr val="tx1"/>
                </a:solidFill>
              </a:rPr>
              <a:t>concorso selettivo per titoli ed esami organizzato su base regionale</a:t>
            </a:r>
          </a:p>
          <a:p>
            <a:pPr marL="457200" indent="-4572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it-IT" sz="2800" dirty="0" smtClean="0">
                <a:solidFill>
                  <a:schemeClr val="tx1"/>
                </a:solidFill>
              </a:rPr>
              <a:t>le prove scritte e quella orale si ritengono superate dai candidati che conseguono, in ciascuna prova, il punteggio di </a:t>
            </a:r>
            <a:r>
              <a:rPr lang="it-IT" sz="2800" b="1" dirty="0" smtClean="0">
                <a:solidFill>
                  <a:schemeClr val="tx1"/>
                </a:solidFill>
              </a:rPr>
              <a:t>7/10</a:t>
            </a:r>
          </a:p>
          <a:p>
            <a:pPr marL="457200" indent="-4572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it-IT" sz="2800" dirty="0" smtClean="0">
                <a:solidFill>
                  <a:schemeClr val="tx1"/>
                </a:solidFill>
              </a:rPr>
              <a:t>vengono eliminati tutti i riferimenti al corso-concorso</a:t>
            </a:r>
          </a:p>
          <a:p>
            <a:pPr marL="457200" indent="-4572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it-IT" sz="2800" dirty="0" smtClean="0">
                <a:solidFill>
                  <a:schemeClr val="tx1"/>
                </a:solidFill>
              </a:rPr>
              <a:t>con D.M. verranno definite le </a:t>
            </a:r>
            <a:r>
              <a:rPr lang="it-IT" sz="2800" b="1" dirty="0" smtClean="0">
                <a:solidFill>
                  <a:schemeClr val="tx1"/>
                </a:solidFill>
              </a:rPr>
              <a:t>modalità di svolgimento </a:t>
            </a:r>
            <a:r>
              <a:rPr lang="it-IT" sz="2800" dirty="0" smtClean="0">
                <a:solidFill>
                  <a:schemeClr val="tx1"/>
                </a:solidFill>
              </a:rPr>
              <a:t>del concorso e della eventuale </a:t>
            </a:r>
            <a:r>
              <a:rPr lang="it-IT" sz="2800" dirty="0" err="1" smtClean="0">
                <a:solidFill>
                  <a:schemeClr val="tx1"/>
                </a:solidFill>
              </a:rPr>
              <a:t>pre</a:t>
            </a:r>
            <a:r>
              <a:rPr lang="it-IT" sz="2800" dirty="0" smtClean="0">
                <a:solidFill>
                  <a:schemeClr val="tx1"/>
                </a:solidFill>
              </a:rPr>
              <a:t>-selezione, le prove, i programmi, le tabelle di valutazione, la disciplina del periodo di formazione e prova, i contenuti dei moduli formativi relativi ai due anni successivi alla conferma in ruolo </a:t>
            </a:r>
          </a:p>
        </p:txBody>
      </p:sp>
    </p:spTree>
    <p:extLst>
      <p:ext uri="{BB962C8B-B14F-4D97-AF65-F5344CB8AC3E}">
        <p14:creationId xmlns:p14="http://schemas.microsoft.com/office/powerpoint/2010/main" val="3657475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20229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Disposizioni in materia di reclutamento di personale dirigenziale (art.2)</a:t>
            </a:r>
            <a:endParaRPr lang="it-IT" sz="36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1109609" y="1674261"/>
            <a:ext cx="12709133" cy="5238168"/>
          </a:xfrm>
        </p:spPr>
        <p:txBody>
          <a:bodyPr>
            <a:normAutofit/>
          </a:bodyPr>
          <a:lstStyle/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Con i commi 3 e 4 sono previsti:</a:t>
            </a:r>
          </a:p>
          <a:p>
            <a:pPr algn="just"/>
            <a:endParaRPr lang="it-IT" sz="28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it-IT" sz="2800" dirty="0" smtClean="0">
                <a:solidFill>
                  <a:schemeClr val="tx1"/>
                </a:solidFill>
              </a:rPr>
              <a:t>Un concorso pubblico per titoli ed esami per il reclutamento, a partire da gennaio 2021, di </a:t>
            </a:r>
            <a:r>
              <a:rPr lang="it-IT" sz="2800" b="1" dirty="0" smtClean="0">
                <a:solidFill>
                  <a:schemeClr val="tx1"/>
                </a:solidFill>
              </a:rPr>
              <a:t>59 dirigenti tecnici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it-IT" sz="28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1"/>
                </a:solidFill>
              </a:rPr>
              <a:t>Il </a:t>
            </a:r>
            <a:r>
              <a:rPr lang="it-IT" sz="2800" b="1" dirty="0" smtClean="0">
                <a:solidFill>
                  <a:schemeClr val="tx1"/>
                </a:solidFill>
              </a:rPr>
              <a:t>rifinanziamento</a:t>
            </a:r>
            <a:r>
              <a:rPr lang="it-IT" sz="2800" dirty="0" smtClean="0">
                <a:solidFill>
                  <a:schemeClr val="tx1"/>
                </a:solidFill>
              </a:rPr>
              <a:t>, nella misura di 1,98 milioni nel 2019 e 7,90 milioni nel 220, </a:t>
            </a:r>
            <a:r>
              <a:rPr lang="it-IT" sz="2800" dirty="0">
                <a:solidFill>
                  <a:schemeClr val="tx1"/>
                </a:solidFill>
              </a:rPr>
              <a:t>dei </a:t>
            </a:r>
            <a:r>
              <a:rPr lang="it-IT" sz="2800" b="1" dirty="0">
                <a:solidFill>
                  <a:schemeClr val="tx1"/>
                </a:solidFill>
              </a:rPr>
              <a:t>contratti a </a:t>
            </a:r>
            <a:r>
              <a:rPr lang="it-IT" sz="2800" b="1" dirty="0" smtClean="0">
                <a:solidFill>
                  <a:schemeClr val="tx1"/>
                </a:solidFill>
              </a:rPr>
              <a:t>termine </a:t>
            </a:r>
            <a:r>
              <a:rPr lang="it-IT" sz="2800" dirty="0" smtClean="0">
                <a:solidFill>
                  <a:schemeClr val="tx1"/>
                </a:solidFill>
              </a:rPr>
              <a:t>scaduti </a:t>
            </a:r>
            <a:r>
              <a:rPr lang="it-IT" sz="2800" dirty="0">
                <a:solidFill>
                  <a:schemeClr val="tx1"/>
                </a:solidFill>
              </a:rPr>
              <a:t>nel 2018, dei 51 dirigenti tecnici assunti con contratto a tempo determinato</a:t>
            </a:r>
          </a:p>
          <a:p>
            <a:pPr algn="just"/>
            <a:endParaRPr lang="it-IT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019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20229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Disposizioni in materia di reclutamento L.S.U. (art.2)</a:t>
            </a:r>
            <a:endParaRPr lang="it-IT" sz="36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17072" y="918154"/>
            <a:ext cx="14456228" cy="6986854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400" dirty="0" smtClean="0">
                <a:solidFill>
                  <a:schemeClr val="tx1"/>
                </a:solidFill>
              </a:rPr>
              <a:t>Vengono disposte modifiche alla procedura di assunzione di L.S.U. contenute nel </a:t>
            </a:r>
            <a:r>
              <a:rPr lang="it-IT" sz="2400" b="1" dirty="0" smtClean="0">
                <a:solidFill>
                  <a:schemeClr val="tx1"/>
                </a:solidFill>
              </a:rPr>
              <a:t>D.L. 69/2013</a:t>
            </a:r>
            <a:r>
              <a:rPr lang="it-IT" sz="2400" dirty="0" smtClean="0">
                <a:solidFill>
                  <a:schemeClr val="tx1"/>
                </a:solidFill>
              </a:rPr>
              <a:t> come modificato dalla legge di conversione n. </a:t>
            </a:r>
            <a:r>
              <a:rPr lang="it-IT" sz="2400" b="1" dirty="0" smtClean="0">
                <a:solidFill>
                  <a:schemeClr val="tx1"/>
                </a:solidFill>
              </a:rPr>
              <a:t>98/2013</a:t>
            </a:r>
            <a:r>
              <a:rPr lang="it-IT" sz="24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chemeClr val="tx1"/>
                </a:solidFill>
              </a:rPr>
              <a:t>Viene snellita la procedura, in origine organizzata per titoli e colloquio, sostituendola con una graduatoria redatta ai sensi dell’art.554 </a:t>
            </a:r>
            <a:r>
              <a:rPr lang="it-IT" sz="2400" dirty="0" err="1" smtClean="0">
                <a:solidFill>
                  <a:schemeClr val="tx1"/>
                </a:solidFill>
              </a:rPr>
              <a:t>D.L.vo</a:t>
            </a:r>
            <a:r>
              <a:rPr lang="it-IT" sz="2400" dirty="0" smtClean="0">
                <a:solidFill>
                  <a:schemeClr val="tx1"/>
                </a:solidFill>
              </a:rPr>
              <a:t> 297/94  volta all’assunzione di 11.263 collaboratori scolastici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chemeClr val="tx1"/>
                </a:solidFill>
              </a:rPr>
              <a:t>Vengono esclusi dalla partecipazione alla procedura coloro che risultino </a:t>
            </a:r>
          </a:p>
          <a:p>
            <a:pPr marL="1030483" lvl="1" indent="-342900" algn="just"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esclusi dall’elettorato </a:t>
            </a:r>
            <a:r>
              <a:rPr lang="it-IT" sz="2400" dirty="0">
                <a:solidFill>
                  <a:schemeClr val="tx1"/>
                </a:solidFill>
              </a:rPr>
              <a:t>politico attivo </a:t>
            </a:r>
            <a:endParaRPr lang="it-IT" sz="2400" dirty="0" smtClean="0">
              <a:solidFill>
                <a:schemeClr val="tx1"/>
              </a:solidFill>
            </a:endParaRPr>
          </a:p>
          <a:p>
            <a:pPr marL="1030483" lvl="1" indent="-342900" algn="just"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siano stati </a:t>
            </a:r>
            <a:r>
              <a:rPr lang="it-IT" sz="2400" b="1" dirty="0" smtClean="0">
                <a:solidFill>
                  <a:schemeClr val="tx1"/>
                </a:solidFill>
              </a:rPr>
              <a:t>destituiti</a:t>
            </a:r>
            <a:r>
              <a:rPr lang="it-IT" sz="2400" dirty="0" smtClean="0">
                <a:solidFill>
                  <a:schemeClr val="tx1"/>
                </a:solidFill>
              </a:rPr>
              <a:t> o </a:t>
            </a:r>
            <a:r>
              <a:rPr lang="it-IT" sz="2400" b="1" dirty="0" smtClean="0">
                <a:solidFill>
                  <a:schemeClr val="tx1"/>
                </a:solidFill>
              </a:rPr>
              <a:t>dispensati</a:t>
            </a:r>
            <a:r>
              <a:rPr lang="it-IT" sz="2400" dirty="0" smtClean="0">
                <a:solidFill>
                  <a:schemeClr val="tx1"/>
                </a:solidFill>
              </a:rPr>
              <a:t> dall’impiego presso la P.A. per </a:t>
            </a:r>
            <a:r>
              <a:rPr lang="it-IT" sz="2400" b="1" dirty="0" smtClean="0">
                <a:solidFill>
                  <a:schemeClr val="tx1"/>
                </a:solidFill>
              </a:rPr>
              <a:t>rendimento insufficiente</a:t>
            </a:r>
          </a:p>
          <a:p>
            <a:pPr marL="1030483" lvl="1" indent="-342900" algn="just"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dichiarati </a:t>
            </a:r>
            <a:r>
              <a:rPr lang="it-IT" sz="2400" b="1" dirty="0" smtClean="0">
                <a:solidFill>
                  <a:schemeClr val="tx1"/>
                </a:solidFill>
              </a:rPr>
              <a:t>decaduti</a:t>
            </a:r>
            <a:r>
              <a:rPr lang="it-IT" sz="2400" dirty="0" smtClean="0">
                <a:solidFill>
                  <a:schemeClr val="tx1"/>
                </a:solidFill>
              </a:rPr>
              <a:t> per la produzione di </a:t>
            </a:r>
            <a:r>
              <a:rPr lang="it-IT" sz="2400" b="1" dirty="0" smtClean="0">
                <a:solidFill>
                  <a:schemeClr val="tx1"/>
                </a:solidFill>
              </a:rPr>
              <a:t>documenti falsi ai fini della nomina</a:t>
            </a:r>
          </a:p>
          <a:p>
            <a:pPr marL="1030483" lvl="1" indent="-342900" algn="just"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condannati per </a:t>
            </a:r>
            <a:r>
              <a:rPr lang="it-IT" sz="2400" b="1" dirty="0" smtClean="0">
                <a:solidFill>
                  <a:schemeClr val="tx1"/>
                </a:solidFill>
              </a:rPr>
              <a:t>reati</a:t>
            </a:r>
            <a:r>
              <a:rPr lang="it-IT" sz="2400" dirty="0" smtClean="0">
                <a:solidFill>
                  <a:schemeClr val="tx1"/>
                </a:solidFill>
              </a:rPr>
              <a:t>  connessi alla detenzione, produzione e spaccio di </a:t>
            </a:r>
            <a:r>
              <a:rPr lang="it-IT" sz="2400" b="1" dirty="0" smtClean="0">
                <a:solidFill>
                  <a:schemeClr val="tx1"/>
                </a:solidFill>
              </a:rPr>
              <a:t>sostanze stupefacenti </a:t>
            </a:r>
            <a:r>
              <a:rPr lang="it-IT" sz="2400" dirty="0" smtClean="0">
                <a:solidFill>
                  <a:schemeClr val="tx1"/>
                </a:solidFill>
              </a:rPr>
              <a:t>(art.73 DPR 309/90)</a:t>
            </a:r>
          </a:p>
          <a:p>
            <a:pPr marL="1030483" lvl="1" indent="-342900" algn="just"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coloro che abbiano perso la </a:t>
            </a:r>
            <a:r>
              <a:rPr lang="it-IT" sz="2400" b="1" dirty="0" smtClean="0">
                <a:solidFill>
                  <a:schemeClr val="tx1"/>
                </a:solidFill>
              </a:rPr>
              <a:t>capacità genitoriale </a:t>
            </a:r>
          </a:p>
          <a:p>
            <a:pPr marL="1030483" lvl="1" indent="-342900" algn="just"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schemeClr val="tx1"/>
                </a:solidFill>
              </a:rPr>
              <a:t>gli </a:t>
            </a:r>
            <a:r>
              <a:rPr lang="it-IT" sz="2400" b="1" dirty="0" smtClean="0">
                <a:solidFill>
                  <a:schemeClr val="tx1"/>
                </a:solidFill>
              </a:rPr>
              <a:t>interdetti</a:t>
            </a:r>
            <a:r>
              <a:rPr lang="it-IT" sz="2400" dirty="0" smtClean="0">
                <a:solidFill>
                  <a:schemeClr val="tx1"/>
                </a:solidFill>
              </a:rPr>
              <a:t> da qualunque incarico nelle scuole pubbliche  e da ogni ufficio o servizio in istituzioni pubbliche o private frequentate abitualmente da minori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chemeClr val="tx1"/>
                </a:solidFill>
              </a:rPr>
              <a:t>Viene precisato che il personale L.S.U. assunto nei ruoli dei collaboratori scolastici </a:t>
            </a:r>
            <a:r>
              <a:rPr lang="it-IT" sz="2400" b="1" dirty="0">
                <a:solidFill>
                  <a:schemeClr val="tx1"/>
                </a:solidFill>
              </a:rPr>
              <a:t>non avrà diritto</a:t>
            </a:r>
            <a:r>
              <a:rPr lang="it-IT" sz="2400" dirty="0">
                <a:solidFill>
                  <a:schemeClr val="tx1"/>
                </a:solidFill>
              </a:rPr>
              <a:t>, ai fini giuridici ed economici, al </a:t>
            </a:r>
            <a:r>
              <a:rPr lang="it-IT" sz="2400" b="1" dirty="0">
                <a:solidFill>
                  <a:schemeClr val="tx1"/>
                </a:solidFill>
              </a:rPr>
              <a:t>riconoscimento</a:t>
            </a:r>
            <a:r>
              <a:rPr lang="it-IT" sz="2400" dirty="0">
                <a:solidFill>
                  <a:schemeClr val="tx1"/>
                </a:solidFill>
              </a:rPr>
              <a:t> del servizio prestato in qualità di dipendente presso le imprese di </a:t>
            </a:r>
            <a:r>
              <a:rPr lang="it-IT" sz="2400" b="1" dirty="0">
                <a:solidFill>
                  <a:schemeClr val="tx1"/>
                </a:solidFill>
              </a:rPr>
              <a:t>precedente </a:t>
            </a:r>
            <a:r>
              <a:rPr lang="it-IT" sz="2400" b="1" dirty="0" smtClean="0">
                <a:solidFill>
                  <a:schemeClr val="tx1"/>
                </a:solidFill>
              </a:rPr>
              <a:t>titolarità. </a:t>
            </a:r>
            <a:r>
              <a:rPr lang="it-IT" sz="2400" dirty="0" smtClean="0">
                <a:solidFill>
                  <a:schemeClr val="tx1"/>
                </a:solidFill>
              </a:rPr>
              <a:t>Inoltre, prima dell’assunzioni in servizio, gli UU.SS.RR. Procedono agli adempimenti previsti dal D.P.R. 313/2002</a:t>
            </a:r>
            <a:endParaRPr lang="it-IT" sz="2400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endParaRPr lang="it-IT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623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20229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Disposizioni riguardanti il profilo di DSGA (art.2)</a:t>
            </a:r>
            <a:endParaRPr lang="it-IT" sz="36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11629" y="1674261"/>
            <a:ext cx="14456228" cy="6130796"/>
          </a:xfrm>
        </p:spPr>
        <p:txBody>
          <a:bodyPr>
            <a:normAutofit/>
          </a:bodyPr>
          <a:lstStyle/>
          <a:p>
            <a:pPr marL="457200" indent="-457200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it-IT" sz="2800" dirty="0" smtClean="0">
                <a:solidFill>
                  <a:schemeClr val="tx1"/>
                </a:solidFill>
              </a:rPr>
              <a:t>Viene prevista l’applicazione dell’art. 22, comma 15, del </a:t>
            </a:r>
            <a:r>
              <a:rPr lang="it-IT" sz="2800" dirty="0" err="1" smtClean="0">
                <a:solidFill>
                  <a:schemeClr val="tx1"/>
                </a:solidFill>
              </a:rPr>
              <a:t>D.L.vo</a:t>
            </a:r>
            <a:r>
              <a:rPr lang="it-IT" sz="2800" dirty="0" smtClean="0">
                <a:solidFill>
                  <a:schemeClr val="tx1"/>
                </a:solidFill>
              </a:rPr>
              <a:t> 75/2017 (</a:t>
            </a:r>
            <a:r>
              <a:rPr lang="it-IT" sz="2800" b="1" dirty="0" smtClean="0">
                <a:solidFill>
                  <a:schemeClr val="tx1"/>
                </a:solidFill>
              </a:rPr>
              <a:t>mobilità fra aree professionali</a:t>
            </a:r>
            <a:r>
              <a:rPr lang="it-IT" sz="2800" dirty="0" smtClean="0">
                <a:solidFill>
                  <a:schemeClr val="tx1"/>
                </a:solidFill>
              </a:rPr>
              <a:t>) anche all’ambito scolastico. In particolare, gli assistenti amministrativi di ruolo che abbiano svolto a tempo pieno i compiti di facenti funzioni per almeno tre anni interi, a partire dall’anno scolastico 2011/12, hanno titolo alla </a:t>
            </a:r>
            <a:r>
              <a:rPr lang="it-IT" sz="2800" b="1" dirty="0" smtClean="0">
                <a:solidFill>
                  <a:schemeClr val="tx1"/>
                </a:solidFill>
              </a:rPr>
              <a:t>progressione all’area dei DSGA.</a:t>
            </a:r>
          </a:p>
          <a:p>
            <a:pPr marL="457200" indent="-457200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it-IT" sz="2800" dirty="0" smtClean="0">
                <a:solidFill>
                  <a:schemeClr val="tx1"/>
                </a:solidFill>
              </a:rPr>
              <a:t>La mobilità professionale </a:t>
            </a:r>
            <a:r>
              <a:rPr lang="it-IT" sz="2800" b="1" dirty="0" smtClean="0">
                <a:solidFill>
                  <a:schemeClr val="tx1"/>
                </a:solidFill>
              </a:rPr>
              <a:t>avviene nel rispetto del requisito del possesso </a:t>
            </a:r>
            <a:r>
              <a:rPr lang="it-IT" sz="2800" dirty="0" smtClean="0">
                <a:solidFill>
                  <a:schemeClr val="tx1"/>
                </a:solidFill>
              </a:rPr>
              <a:t>previsto per l’accesso al profilo di destinazione </a:t>
            </a:r>
          </a:p>
          <a:p>
            <a:pPr marL="457200" indent="-457200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it-IT" sz="2800" dirty="0" smtClean="0">
                <a:solidFill>
                  <a:schemeClr val="tx1"/>
                </a:solidFill>
              </a:rPr>
              <a:t>Le graduatorie del concorso riservato sono utilizzate </a:t>
            </a:r>
            <a:r>
              <a:rPr lang="it-IT" sz="2800" b="1" dirty="0" smtClean="0">
                <a:solidFill>
                  <a:schemeClr val="tx1"/>
                </a:solidFill>
              </a:rPr>
              <a:t>in subordine </a:t>
            </a:r>
            <a:r>
              <a:rPr lang="it-IT" sz="2800" dirty="0" smtClean="0">
                <a:solidFill>
                  <a:schemeClr val="tx1"/>
                </a:solidFill>
              </a:rPr>
              <a:t>a quelle del concorso ordinario attualmente in corso</a:t>
            </a:r>
            <a:endParaRPr lang="it-IT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3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20229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Disposizioni in materia di rilevazione biometrica (art.3)</a:t>
            </a:r>
            <a:endParaRPr lang="it-IT" sz="36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1191801" y="1674261"/>
            <a:ext cx="12431731" cy="5238168"/>
          </a:xfrm>
        </p:spPr>
        <p:txBody>
          <a:bodyPr>
            <a:normAutofit/>
          </a:bodyPr>
          <a:lstStyle/>
          <a:p>
            <a:pPr marL="457200" indent="-457200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it-IT" sz="2800" dirty="0" smtClean="0">
                <a:solidFill>
                  <a:schemeClr val="tx1"/>
                </a:solidFill>
              </a:rPr>
              <a:t>Viene prevista l’esclusione del </a:t>
            </a:r>
            <a:r>
              <a:rPr lang="it-IT" sz="2800" b="1" dirty="0" smtClean="0">
                <a:solidFill>
                  <a:schemeClr val="tx1"/>
                </a:solidFill>
              </a:rPr>
              <a:t>personale degli istituti scolastici ed educativi </a:t>
            </a:r>
            <a:r>
              <a:rPr lang="it-IT" sz="2800" dirty="0" smtClean="0">
                <a:solidFill>
                  <a:schemeClr val="tx1"/>
                </a:solidFill>
              </a:rPr>
              <a:t>di ogni ordine e grado e dei </a:t>
            </a:r>
            <a:r>
              <a:rPr lang="it-IT" sz="2800" b="1" dirty="0" smtClean="0">
                <a:solidFill>
                  <a:schemeClr val="tx1"/>
                </a:solidFill>
              </a:rPr>
              <a:t>dirigenti scolastici </a:t>
            </a:r>
            <a:r>
              <a:rPr lang="it-IT" sz="2800" dirty="0" smtClean="0">
                <a:solidFill>
                  <a:schemeClr val="tx1"/>
                </a:solidFill>
              </a:rPr>
              <a:t>dall’applicazione della normativa relativa alle rilevazioni biometriche del personale il servizio</a:t>
            </a:r>
          </a:p>
          <a:p>
            <a:pPr marL="457200" indent="-457200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it-IT" sz="2800" dirty="0" smtClean="0">
                <a:solidFill>
                  <a:schemeClr val="tx1"/>
                </a:solidFill>
              </a:rPr>
              <a:t>Viene chiarito, definitivamente, che gli Enti Locali possono delibare di ridurre o azzerare la </a:t>
            </a:r>
            <a:r>
              <a:rPr lang="it-IT" sz="2800" b="1" dirty="0" smtClean="0">
                <a:solidFill>
                  <a:schemeClr val="tx1"/>
                </a:solidFill>
              </a:rPr>
              <a:t>quota di partecipazione </a:t>
            </a:r>
            <a:r>
              <a:rPr lang="it-IT" sz="2800" dirty="0" smtClean="0">
                <a:solidFill>
                  <a:schemeClr val="tx1"/>
                </a:solidFill>
              </a:rPr>
              <a:t>delle famiglie per l’accesso al servizio di </a:t>
            </a:r>
            <a:r>
              <a:rPr lang="it-IT" sz="2800" b="1" dirty="0" smtClean="0">
                <a:solidFill>
                  <a:schemeClr val="tx1"/>
                </a:solidFill>
              </a:rPr>
              <a:t>trasporto pubblico scolastico</a:t>
            </a:r>
            <a:r>
              <a:rPr lang="it-IT" sz="2800" dirty="0" smtClean="0">
                <a:solidFill>
                  <a:schemeClr val="tx1"/>
                </a:solidFill>
              </a:rPr>
              <a:t>, a condizione che venga salvaguardato l’equilibrio di bilancio dell’Ente. La questione era nata dalla richiesta di parere alla sezione della Corte dei Conti del Piemonte sollevata dal Comune di Biandrate (NO)</a:t>
            </a:r>
            <a:endParaRPr lang="it-IT" sz="2800" dirty="0">
              <a:solidFill>
                <a:schemeClr val="tx1"/>
              </a:solidFill>
            </a:endParaRPr>
          </a:p>
          <a:p>
            <a:pPr algn="just"/>
            <a:endParaRPr lang="it-IT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99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20229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Educazione civica (art.7)</a:t>
            </a:r>
            <a:endParaRPr lang="it-IT" sz="36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11629" y="1674261"/>
            <a:ext cx="14456228" cy="1908912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it-IT" sz="2800" dirty="0" smtClean="0">
                <a:solidFill>
                  <a:schemeClr val="tx1"/>
                </a:solidFill>
              </a:rPr>
              <a:t>L’art.7 precisa che l’introduzione dell’insegnamento dell’educazione civica non comporta un incremento della dotazione organica complessiva e nemmeno adeguamento alle situazioni di fatto oltre a quanto previsto dall’art.1 comma 69 della L.107/2015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8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001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20229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Disposizioni contabili (art.8)</a:t>
            </a:r>
            <a:endParaRPr lang="it-IT" sz="36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11629" y="1674260"/>
            <a:ext cx="14456228" cy="2727619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endParaRPr lang="it-IT" sz="2800" dirty="0" smtClean="0">
              <a:solidFill>
                <a:schemeClr val="tx1"/>
              </a:solidFill>
            </a:endParaRPr>
          </a:p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Il </a:t>
            </a:r>
            <a:r>
              <a:rPr lang="it-IT" sz="2800" b="1" dirty="0" smtClean="0">
                <a:solidFill>
                  <a:schemeClr val="tx1"/>
                </a:solidFill>
              </a:rPr>
              <a:t>«bonus docenti» </a:t>
            </a:r>
            <a:r>
              <a:rPr lang="it-IT" sz="2800" dirty="0" smtClean="0">
                <a:solidFill>
                  <a:schemeClr val="tx1"/>
                </a:solidFill>
              </a:rPr>
              <a:t>(art.1, comma 128, L.107/15) </a:t>
            </a:r>
            <a:r>
              <a:rPr lang="it-IT" sz="2800" b="1" dirty="0" smtClean="0">
                <a:solidFill>
                  <a:schemeClr val="tx1"/>
                </a:solidFill>
              </a:rPr>
              <a:t>può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b="1" dirty="0" smtClean="0">
                <a:solidFill>
                  <a:schemeClr val="tx1"/>
                </a:solidFill>
              </a:rPr>
              <a:t>ora essere destinato anche ai docenti a tempo determinato annuale o sino al termine delle attività didattiche</a:t>
            </a:r>
            <a:r>
              <a:rPr lang="it-IT" sz="2800" dirty="0" smtClean="0">
                <a:solidFill>
                  <a:schemeClr val="tx1"/>
                </a:solidFill>
              </a:rPr>
              <a:t>. Viene dunque recepito in un provvedimento di legge quanto </a:t>
            </a:r>
            <a:r>
              <a:rPr lang="it-IT" sz="2800" b="1" dirty="0" smtClean="0">
                <a:solidFill>
                  <a:schemeClr val="tx1"/>
                </a:solidFill>
              </a:rPr>
              <a:t>già era stato conseguito per via contrattuale</a:t>
            </a:r>
            <a:r>
              <a:rPr lang="it-IT" sz="2800" dirty="0" smtClean="0">
                <a:solidFill>
                  <a:schemeClr val="tx1"/>
                </a:solidFill>
              </a:rPr>
              <a:t> (CCNI sul FMOF dell’anno scolastico 2019/20)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8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450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20229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Procedura  </a:t>
            </a:r>
            <a:r>
              <a:rPr lang="it-IT" sz="3600" b="1" dirty="0"/>
              <a:t>straordinaria e nuova procedura abilitante (art.1) </a:t>
            </a: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11629" y="1400223"/>
            <a:ext cx="14456228" cy="1620637"/>
          </a:xfrm>
        </p:spPr>
        <p:txBody>
          <a:bodyPr>
            <a:noAutofit/>
          </a:bodyPr>
          <a:lstStyle/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Autorizzazione a </a:t>
            </a:r>
            <a:r>
              <a:rPr lang="it-IT" sz="2800" b="1" dirty="0" smtClean="0">
                <a:solidFill>
                  <a:schemeClr val="tx1"/>
                </a:solidFill>
              </a:rPr>
              <a:t>bandire, </a:t>
            </a:r>
            <a:r>
              <a:rPr lang="it-IT" sz="2800" dirty="0" smtClean="0">
                <a:solidFill>
                  <a:schemeClr val="tx1"/>
                </a:solidFill>
              </a:rPr>
              <a:t>contestualmente al concorso ordinario</a:t>
            </a:r>
            <a:r>
              <a:rPr lang="it-IT" sz="2800" b="1" dirty="0" smtClean="0">
                <a:solidFill>
                  <a:schemeClr val="tx1"/>
                </a:solidFill>
              </a:rPr>
              <a:t>,</a:t>
            </a:r>
            <a:r>
              <a:rPr lang="it-IT" sz="2800" dirty="0" smtClean="0">
                <a:solidFill>
                  <a:schemeClr val="tx1"/>
                </a:solidFill>
              </a:rPr>
              <a:t> una procedura straordinaria per titoli ed esami  per la scuola secondaria di I° e II° grado </a:t>
            </a:r>
            <a:r>
              <a:rPr lang="it-IT" sz="2800" b="1" dirty="0" smtClean="0">
                <a:solidFill>
                  <a:schemeClr val="tx1"/>
                </a:solidFill>
              </a:rPr>
              <a:t>entro il 2019</a:t>
            </a:r>
          </a:p>
          <a:p>
            <a:pPr algn="just"/>
            <a:r>
              <a:rPr lang="it-IT" sz="2800" b="1" dirty="0">
                <a:solidFill>
                  <a:schemeClr val="tx2"/>
                </a:solidFill>
              </a:rPr>
              <a:t>Obiettivi: </a:t>
            </a:r>
            <a:endParaRPr lang="it-IT" sz="2800" dirty="0" smtClean="0">
              <a:solidFill>
                <a:schemeClr val="tx1"/>
              </a:solidFill>
            </a:endParaRPr>
          </a:p>
          <a:p>
            <a:pPr algn="just"/>
            <a:endParaRPr lang="it-IT" sz="2800" dirty="0" smtClean="0">
              <a:solidFill>
                <a:schemeClr val="tx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6451826" y="3020860"/>
            <a:ext cx="7712076" cy="13696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800" b="1" dirty="0"/>
              <a:t/>
            </a:r>
            <a:br>
              <a:rPr lang="it-IT" sz="2800" b="1" dirty="0"/>
            </a:b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51114" y="323454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Docenti scuola statale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751114" y="5047832"/>
            <a:ext cx="3207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dirty="0"/>
              <a:t>Docenti scuola Paritaria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6332536" y="2614306"/>
            <a:ext cx="7712075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it-IT" sz="2400" b="1" dirty="0"/>
              <a:t>stabilizzare 24.000 </a:t>
            </a:r>
            <a:r>
              <a:rPr lang="it-IT" sz="2400" dirty="0"/>
              <a:t>rapporti di lavoro del personale docente nella scuola secondaria a partire dal 1° settembre </a:t>
            </a:r>
            <a:r>
              <a:rPr lang="it-IT" sz="2400" dirty="0" smtClean="0"/>
              <a:t>2020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6332535" y="3618847"/>
            <a:ext cx="7712075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it-IT" sz="2400" dirty="0"/>
              <a:t>consentire a coloro che raggiungono comunque il punteggio minimo di </a:t>
            </a:r>
            <a:r>
              <a:rPr lang="it-IT" sz="2400" b="1" dirty="0"/>
              <a:t>partecipare ad una procedura di abilitazione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6332537" y="4961724"/>
            <a:ext cx="7712075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it-IT" sz="2400" dirty="0"/>
              <a:t>consentire a coloro che raggiungono </a:t>
            </a:r>
            <a:r>
              <a:rPr lang="it-IT" sz="2400" dirty="0" smtClean="0"/>
              <a:t>il </a:t>
            </a:r>
            <a:r>
              <a:rPr lang="it-IT" sz="2400" dirty="0"/>
              <a:t>punteggio minimo di </a:t>
            </a:r>
            <a:r>
              <a:rPr lang="it-IT" sz="2400" b="1" dirty="0"/>
              <a:t>partecipare ad una procedura di abilitazione</a:t>
            </a:r>
            <a:endParaRPr lang="it-IT" sz="2400" dirty="0"/>
          </a:p>
        </p:txBody>
      </p:sp>
      <p:sp>
        <p:nvSpPr>
          <p:cNvPr id="11" name="Freccia a destra 10"/>
          <p:cNvSpPr/>
          <p:nvPr/>
        </p:nvSpPr>
        <p:spPr>
          <a:xfrm rot="21139213">
            <a:off x="4276726" y="3091162"/>
            <a:ext cx="1306286" cy="23083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 rot="748155">
            <a:off x="4341585" y="3655892"/>
            <a:ext cx="1306286" cy="23083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>
            <a:off x="4408714" y="5234517"/>
            <a:ext cx="1306286" cy="23083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334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20229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Procedura straordinaria finalizzata alle assunzioni in ruolo (art.1)</a:t>
            </a:r>
            <a:endParaRPr lang="it-IT" sz="36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11629" y="2249614"/>
            <a:ext cx="14456228" cy="4922482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it-IT" sz="2800" dirty="0" smtClean="0">
                <a:solidFill>
                  <a:schemeClr val="tx1"/>
                </a:solidFill>
              </a:rPr>
              <a:t>La procedura straordinaria sarà bandita per le Regioni, le classi di concorso e le tipologie di posto per le quali si prevede vi siano </a:t>
            </a:r>
            <a:r>
              <a:rPr lang="it-IT" sz="2800" b="1" dirty="0" smtClean="0">
                <a:solidFill>
                  <a:schemeClr val="tx1"/>
                </a:solidFill>
              </a:rPr>
              <a:t>posti vacanti e disponibili </a:t>
            </a:r>
            <a:r>
              <a:rPr lang="it-IT" sz="2800" dirty="0" smtClean="0">
                <a:solidFill>
                  <a:schemeClr val="tx1"/>
                </a:solidFill>
              </a:rPr>
              <a:t>nel triennio 2020/21 – 2022/23.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it-IT" sz="28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it-IT" sz="2800" dirty="0" smtClean="0">
                <a:solidFill>
                  <a:schemeClr val="tx1"/>
                </a:solidFill>
              </a:rPr>
              <a:t>I vincitori della procedura straordinaria mantengono, comunque, il diritto ad essere assunti a tempo indeterminato anche successivamente all’a.s.2022/23 e </a:t>
            </a:r>
            <a:r>
              <a:rPr lang="it-IT" sz="2800" b="1" dirty="0" smtClean="0">
                <a:solidFill>
                  <a:schemeClr val="tx1"/>
                </a:solidFill>
              </a:rPr>
              <a:t>sino all’esaurimento </a:t>
            </a:r>
            <a:r>
              <a:rPr lang="it-IT" sz="2800" dirty="0" smtClean="0">
                <a:solidFill>
                  <a:schemeClr val="tx1"/>
                </a:solidFill>
              </a:rPr>
              <a:t>della graduatoria dei 24.000 posti.</a:t>
            </a:r>
          </a:p>
        </p:txBody>
      </p:sp>
    </p:spTree>
    <p:extLst>
      <p:ext uri="{BB962C8B-B14F-4D97-AF65-F5344CB8AC3E}">
        <p14:creationId xmlns:p14="http://schemas.microsoft.com/office/powerpoint/2010/main" val="384929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20229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Procedura straordinaria  (docenti statali) (art.1)</a:t>
            </a:r>
            <a:endParaRPr lang="it-IT" sz="36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11629" y="1674261"/>
            <a:ext cx="14456228" cy="4922482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sz="2800" b="1" dirty="0" smtClean="0">
                <a:solidFill>
                  <a:schemeClr val="tx2"/>
                </a:solidFill>
              </a:rPr>
              <a:t>Requisiti per la partecipazione alla procedura straordinaria:</a:t>
            </a:r>
          </a:p>
          <a:p>
            <a:pPr algn="just"/>
            <a:endParaRPr lang="it-IT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it-IT" sz="2800" dirty="0" smtClean="0">
                <a:solidFill>
                  <a:schemeClr val="tx1"/>
                </a:solidFill>
              </a:rPr>
              <a:t>Aver svolto tra l’a.s.2011/12 e l’a.s.2018/19, su posto comune o sostegno, almeno tre annualità di servizio, </a:t>
            </a:r>
            <a:r>
              <a:rPr lang="it-IT" sz="2800" b="1" dirty="0" smtClean="0">
                <a:solidFill>
                  <a:schemeClr val="tx1"/>
                </a:solidFill>
              </a:rPr>
              <a:t>anche di ruolo, </a:t>
            </a:r>
            <a:r>
              <a:rPr lang="it-IT" sz="2800" dirty="0" smtClean="0">
                <a:solidFill>
                  <a:schemeClr val="tx1"/>
                </a:solidFill>
              </a:rPr>
              <a:t>nella scuola secondaria </a:t>
            </a:r>
            <a:r>
              <a:rPr lang="it-IT" sz="2800" b="1" dirty="0" smtClean="0">
                <a:solidFill>
                  <a:schemeClr val="tx1"/>
                </a:solidFill>
              </a:rPr>
              <a:t>statale</a:t>
            </a:r>
            <a:r>
              <a:rPr lang="it-IT" sz="2800" dirty="0" smtClean="0">
                <a:solidFill>
                  <a:schemeClr val="tx1"/>
                </a:solidFill>
              </a:rPr>
              <a:t>, anche non consecutive, valutabili ai sensi dell’art.11 comma 14 della L.124/99</a:t>
            </a:r>
          </a:p>
          <a:p>
            <a:pPr marL="342900" indent="-342900" algn="just">
              <a:buFontTx/>
              <a:buChar char="-"/>
            </a:pPr>
            <a:r>
              <a:rPr lang="it-IT" sz="2800" dirty="0" smtClean="0">
                <a:solidFill>
                  <a:schemeClr val="tx1"/>
                </a:solidFill>
              </a:rPr>
              <a:t>Aver svolto per </a:t>
            </a:r>
            <a:r>
              <a:rPr lang="it-IT" sz="2800" dirty="0">
                <a:solidFill>
                  <a:schemeClr val="tx1"/>
                </a:solidFill>
              </a:rPr>
              <a:t>almeno</a:t>
            </a:r>
            <a:r>
              <a:rPr lang="it-IT" sz="2800" dirty="0" smtClean="0">
                <a:solidFill>
                  <a:schemeClr val="tx1"/>
                </a:solidFill>
              </a:rPr>
              <a:t> un anno scolastico</a:t>
            </a:r>
            <a:r>
              <a:rPr lang="it-IT" sz="2800" dirty="0">
                <a:solidFill>
                  <a:schemeClr val="tx1"/>
                </a:solidFill>
              </a:rPr>
              <a:t>, un </a:t>
            </a:r>
            <a:r>
              <a:rPr lang="it-IT" sz="2800" dirty="0" smtClean="0">
                <a:solidFill>
                  <a:schemeClr val="tx1"/>
                </a:solidFill>
              </a:rPr>
              <a:t>servizio nelle scuole statali   valutabile ai sensi del punto precedente, nella </a:t>
            </a:r>
            <a:r>
              <a:rPr lang="it-IT" sz="2800" b="1" dirty="0" smtClean="0">
                <a:solidFill>
                  <a:schemeClr val="tx1"/>
                </a:solidFill>
              </a:rPr>
              <a:t>specifica classe di concorso </a:t>
            </a:r>
            <a:r>
              <a:rPr lang="it-IT" sz="2800" dirty="0" smtClean="0">
                <a:solidFill>
                  <a:schemeClr val="tx1"/>
                </a:solidFill>
              </a:rPr>
              <a:t>o nella </a:t>
            </a:r>
            <a:r>
              <a:rPr lang="it-IT" sz="2800" b="1" dirty="0" smtClean="0">
                <a:solidFill>
                  <a:schemeClr val="tx1"/>
                </a:solidFill>
              </a:rPr>
              <a:t>tipologia di posto </a:t>
            </a:r>
            <a:r>
              <a:rPr lang="it-IT" sz="2800" dirty="0" smtClean="0">
                <a:solidFill>
                  <a:schemeClr val="tx1"/>
                </a:solidFill>
              </a:rPr>
              <a:t>per la quale si concorre</a:t>
            </a:r>
          </a:p>
          <a:p>
            <a:pPr marL="342900" indent="-342900" algn="just">
              <a:buFontTx/>
              <a:buChar char="-"/>
            </a:pPr>
            <a:r>
              <a:rPr lang="it-IT" sz="2800" b="1" dirty="0" smtClean="0">
                <a:solidFill>
                  <a:schemeClr val="tx1"/>
                </a:solidFill>
              </a:rPr>
              <a:t>Possedere</a:t>
            </a:r>
            <a:r>
              <a:rPr lang="it-IT" sz="2800" dirty="0" smtClean="0">
                <a:solidFill>
                  <a:schemeClr val="tx1"/>
                </a:solidFill>
              </a:rPr>
              <a:t>, per la classe di concorso richiesta, </a:t>
            </a:r>
            <a:r>
              <a:rPr lang="it-IT" sz="2800" b="1" dirty="0" smtClean="0">
                <a:solidFill>
                  <a:schemeClr val="tx1"/>
                </a:solidFill>
              </a:rPr>
              <a:t>il titolo di studio previsto </a:t>
            </a:r>
            <a:r>
              <a:rPr lang="it-IT" sz="2800" dirty="0" smtClean="0">
                <a:solidFill>
                  <a:schemeClr val="tx1"/>
                </a:solidFill>
              </a:rPr>
              <a:t>per l’accesso all’insegnamento richiesto (per gli ITP è sufficiente il possesso del diploma di scuola secondaria di II grado)</a:t>
            </a:r>
          </a:p>
          <a:p>
            <a:pPr marL="342900" indent="-342900" algn="just">
              <a:buFontTx/>
              <a:buChar char="-"/>
            </a:pPr>
            <a:endParaRPr lang="it-IT" sz="2800" dirty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endParaRPr lang="it-IT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9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20229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Procedura  straordinaria  (docenti statali) (art.1)</a:t>
            </a:r>
            <a:endParaRPr lang="it-IT" sz="36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11629" y="1674261"/>
            <a:ext cx="14456228" cy="4334653"/>
          </a:xfrm>
        </p:spPr>
        <p:txBody>
          <a:bodyPr>
            <a:noAutofit/>
          </a:bodyPr>
          <a:lstStyle/>
          <a:p>
            <a:pPr algn="just"/>
            <a:r>
              <a:rPr lang="it-IT" sz="2800" b="1" dirty="0" smtClean="0">
                <a:solidFill>
                  <a:schemeClr val="tx2"/>
                </a:solidFill>
              </a:rPr>
              <a:t>Modalità di partecipazione:</a:t>
            </a:r>
          </a:p>
          <a:p>
            <a:pPr algn="just"/>
            <a:endParaRPr lang="it-IT" sz="2400" dirty="0" smtClean="0">
              <a:solidFill>
                <a:schemeClr val="tx1"/>
              </a:solidFill>
            </a:endParaRPr>
          </a:p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Ciascun aspirante </a:t>
            </a:r>
            <a:r>
              <a:rPr lang="it-IT" sz="2800" b="1" dirty="0" smtClean="0">
                <a:solidFill>
                  <a:schemeClr val="tx1"/>
                </a:solidFill>
              </a:rPr>
              <a:t>può partecipare </a:t>
            </a:r>
            <a:r>
              <a:rPr lang="it-IT" sz="2800" dirty="0" smtClean="0">
                <a:solidFill>
                  <a:schemeClr val="tx1"/>
                </a:solidFill>
              </a:rPr>
              <a:t>alla procedura straordinaria in </a:t>
            </a:r>
            <a:r>
              <a:rPr lang="it-IT" sz="2800" b="1" dirty="0" smtClean="0">
                <a:solidFill>
                  <a:schemeClr val="tx1"/>
                </a:solidFill>
              </a:rPr>
              <a:t>un’unica</a:t>
            </a:r>
            <a:r>
              <a:rPr lang="it-IT" sz="2800" dirty="0" smtClean="0">
                <a:solidFill>
                  <a:schemeClr val="tx1"/>
                </a:solidFill>
              </a:rPr>
              <a:t> Regione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tx1"/>
                </a:solidFill>
              </a:rPr>
              <a:t>	</a:t>
            </a:r>
            <a:r>
              <a:rPr lang="it-IT" sz="2800" dirty="0" smtClean="0">
                <a:solidFill>
                  <a:schemeClr val="tx1"/>
                </a:solidFill>
              </a:rPr>
              <a:t>per i posti di sostegno</a:t>
            </a:r>
          </a:p>
          <a:p>
            <a:r>
              <a:rPr lang="it-IT" sz="2800" b="1" dirty="0">
                <a:solidFill>
                  <a:schemeClr val="tx1"/>
                </a:solidFill>
              </a:rPr>
              <a:t>o</a:t>
            </a:r>
            <a:r>
              <a:rPr lang="it-IT" sz="2800" b="1" dirty="0" smtClean="0">
                <a:solidFill>
                  <a:schemeClr val="tx1"/>
                </a:solidFill>
              </a:rPr>
              <a:t>ppure, </a:t>
            </a:r>
            <a:r>
              <a:rPr lang="it-IT" sz="2800" b="1" dirty="0" smtClean="0">
                <a:solidFill>
                  <a:srgbClr val="FF0000"/>
                </a:solidFill>
              </a:rPr>
              <a:t>in alternativa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chemeClr val="tx1"/>
                </a:solidFill>
              </a:rPr>
              <a:t>	</a:t>
            </a:r>
            <a:r>
              <a:rPr lang="it-IT" sz="2800" dirty="0" smtClean="0">
                <a:solidFill>
                  <a:schemeClr val="tx1"/>
                </a:solidFill>
              </a:rPr>
              <a:t>per una sola classe di concorso </a:t>
            </a:r>
          </a:p>
          <a:p>
            <a:pPr algn="just"/>
            <a:endParaRPr lang="it-IT" sz="2800" dirty="0">
              <a:solidFill>
                <a:schemeClr val="tx1"/>
              </a:solidFill>
            </a:endParaRPr>
          </a:p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purché abbia maturato </a:t>
            </a:r>
            <a:r>
              <a:rPr lang="it-IT" sz="2800" b="1" dirty="0" smtClean="0">
                <a:solidFill>
                  <a:schemeClr val="tx1"/>
                </a:solidFill>
              </a:rPr>
              <a:t>almeno un anno di servizio specifico</a:t>
            </a:r>
            <a:r>
              <a:rPr lang="it-IT" sz="28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it-IT" sz="2800" dirty="0">
              <a:solidFill>
                <a:schemeClr val="tx1"/>
              </a:solidFill>
            </a:endParaRPr>
          </a:p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	</a:t>
            </a:r>
            <a:endParaRPr lang="it-IT" sz="2800" b="1" dirty="0" smtClean="0">
              <a:solidFill>
                <a:srgbClr val="FF000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11629" y="6567055"/>
            <a:ext cx="1435627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N.B.: E’ consentito partecipare anche per la stessa classe di concorso/tipologia di posto, sia al concorso ordinario che alla procedura straordinaria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3945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20229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Procedura straordinaria  (art.1)</a:t>
            </a:r>
            <a:endParaRPr lang="it-IT" sz="36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11629" y="1674261"/>
            <a:ext cx="14456228" cy="523816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Il Decreto Ministeriale, con il quale verrà bandita la procedura straordinaria, definirà:</a:t>
            </a:r>
          </a:p>
          <a:p>
            <a:pPr algn="just"/>
            <a:endParaRPr lang="it-IT" sz="2800" dirty="0" smtClean="0">
              <a:solidFill>
                <a:schemeClr val="tx1"/>
              </a:solidFill>
            </a:endParaRPr>
          </a:p>
          <a:p>
            <a:pPr marL="1144783" lvl="1" indent="-457200" algn="just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1"/>
                </a:solidFill>
              </a:rPr>
              <a:t>i</a:t>
            </a:r>
            <a:r>
              <a:rPr lang="it-IT" sz="2800" dirty="0" smtClean="0">
                <a:solidFill>
                  <a:schemeClr val="tx1"/>
                </a:solidFill>
              </a:rPr>
              <a:t> </a:t>
            </a:r>
            <a:r>
              <a:rPr lang="it-IT" sz="2800" b="1" dirty="0" smtClean="0">
                <a:solidFill>
                  <a:schemeClr val="tx1"/>
                </a:solidFill>
              </a:rPr>
              <a:t>termini</a:t>
            </a:r>
            <a:r>
              <a:rPr lang="it-IT" sz="2800" dirty="0" smtClean="0">
                <a:solidFill>
                  <a:schemeClr val="tx1"/>
                </a:solidFill>
              </a:rPr>
              <a:t> per la presentazione della domanda</a:t>
            </a:r>
          </a:p>
          <a:p>
            <a:pPr marL="1144783" lvl="1" indent="-457200" algn="just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1"/>
                </a:solidFill>
              </a:rPr>
              <a:t>l</a:t>
            </a:r>
            <a:r>
              <a:rPr lang="it-IT" sz="2800" dirty="0" smtClean="0">
                <a:solidFill>
                  <a:schemeClr val="tx1"/>
                </a:solidFill>
              </a:rPr>
              <a:t>a </a:t>
            </a:r>
            <a:r>
              <a:rPr lang="it-IT" sz="2800" b="1" dirty="0" smtClean="0">
                <a:solidFill>
                  <a:schemeClr val="tx1"/>
                </a:solidFill>
              </a:rPr>
              <a:t>composizione</a:t>
            </a:r>
            <a:r>
              <a:rPr lang="it-IT" sz="2800" dirty="0" smtClean="0">
                <a:solidFill>
                  <a:schemeClr val="tx1"/>
                </a:solidFill>
              </a:rPr>
              <a:t> di un Comitato Tecnico Scientifico per la predisposizione delle prove destinate alla procedura per i docenti statali e per i docenti della scuola paritaria</a:t>
            </a:r>
          </a:p>
          <a:p>
            <a:pPr marL="1144783" lvl="1" indent="-457200" algn="just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1"/>
                </a:solidFill>
              </a:rPr>
              <a:t>l</a:t>
            </a:r>
            <a:r>
              <a:rPr lang="it-IT" sz="2800" dirty="0" smtClean="0">
                <a:solidFill>
                  <a:schemeClr val="tx1"/>
                </a:solidFill>
              </a:rPr>
              <a:t>a </a:t>
            </a:r>
            <a:r>
              <a:rPr lang="it-IT" sz="2800" b="1" dirty="0" smtClean="0">
                <a:solidFill>
                  <a:schemeClr val="tx1"/>
                </a:solidFill>
              </a:rPr>
              <a:t>tabella</a:t>
            </a:r>
            <a:r>
              <a:rPr lang="it-IT" sz="2800" dirty="0" smtClean="0">
                <a:solidFill>
                  <a:schemeClr val="tx1"/>
                </a:solidFill>
              </a:rPr>
              <a:t> di valutazione dei titoli (solo per la procedura ai fini </a:t>
            </a:r>
            <a:r>
              <a:rPr lang="it-IT" sz="2800" dirty="0" err="1" smtClean="0">
                <a:solidFill>
                  <a:schemeClr val="tx1"/>
                </a:solidFill>
              </a:rPr>
              <a:t>assunzionali</a:t>
            </a:r>
            <a:r>
              <a:rPr lang="it-IT" sz="2800" dirty="0" smtClean="0">
                <a:solidFill>
                  <a:schemeClr val="tx1"/>
                </a:solidFill>
              </a:rPr>
              <a:t>)</a:t>
            </a:r>
          </a:p>
          <a:p>
            <a:pPr marL="1144783" lvl="1" indent="-457200" algn="just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it-IT" sz="2800" dirty="0" smtClean="0">
                <a:solidFill>
                  <a:schemeClr val="tx1"/>
                </a:solidFill>
              </a:rPr>
              <a:t>la </a:t>
            </a:r>
            <a:r>
              <a:rPr lang="it-IT" sz="2800" b="1" dirty="0" smtClean="0">
                <a:solidFill>
                  <a:schemeClr val="tx1"/>
                </a:solidFill>
              </a:rPr>
              <a:t>ripartizione</a:t>
            </a:r>
            <a:r>
              <a:rPr lang="it-IT" sz="2800" dirty="0" smtClean="0">
                <a:solidFill>
                  <a:schemeClr val="tx1"/>
                </a:solidFill>
              </a:rPr>
              <a:t> dei posti disponibili per Regione, classe di concorso e tipologia di posto per  le assunzioni a tempo indeterminato</a:t>
            </a:r>
          </a:p>
          <a:p>
            <a:pPr marL="1144783" lvl="1" indent="-457200" algn="just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1"/>
                </a:solidFill>
              </a:rPr>
              <a:t>l</a:t>
            </a:r>
            <a:r>
              <a:rPr lang="it-IT" sz="2800" dirty="0" smtClean="0">
                <a:solidFill>
                  <a:schemeClr val="tx1"/>
                </a:solidFill>
              </a:rPr>
              <a:t>a composizione delle </a:t>
            </a:r>
            <a:r>
              <a:rPr lang="it-IT" sz="2800" b="1" dirty="0" smtClean="0">
                <a:solidFill>
                  <a:schemeClr val="tx1"/>
                </a:solidFill>
              </a:rPr>
              <a:t>commissioni</a:t>
            </a:r>
            <a:r>
              <a:rPr lang="it-IT" sz="2800" dirty="0" smtClean="0">
                <a:solidFill>
                  <a:schemeClr val="tx1"/>
                </a:solidFill>
              </a:rPr>
              <a:t> di valutazione per il conseguimento dell’abilitazione (docenti scuole statali e paritarie)</a:t>
            </a:r>
          </a:p>
          <a:p>
            <a:pPr marL="1144783" lvl="1" indent="-457200" algn="just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1"/>
                </a:solidFill>
              </a:rPr>
              <a:t>l</a:t>
            </a:r>
            <a:r>
              <a:rPr lang="it-IT" sz="2800" dirty="0" smtClean="0">
                <a:solidFill>
                  <a:schemeClr val="tx1"/>
                </a:solidFill>
              </a:rPr>
              <a:t>’ammontare dei </a:t>
            </a:r>
            <a:r>
              <a:rPr lang="it-IT" sz="2800" b="1" dirty="0" smtClean="0">
                <a:solidFill>
                  <a:schemeClr val="tx1"/>
                </a:solidFill>
              </a:rPr>
              <a:t>diritti di segreteria</a:t>
            </a:r>
          </a:p>
        </p:txBody>
      </p:sp>
    </p:spTree>
    <p:extLst>
      <p:ext uri="{BB962C8B-B14F-4D97-AF65-F5344CB8AC3E}">
        <p14:creationId xmlns:p14="http://schemas.microsoft.com/office/powerpoint/2010/main" val="114059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20229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Procedura straordinaria (docenti statali) (art.1)</a:t>
            </a:r>
            <a:endParaRPr lang="it-IT" sz="36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244549" y="1045030"/>
            <a:ext cx="14723308" cy="6357256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400" b="1" dirty="0" smtClean="0">
                <a:solidFill>
                  <a:schemeClr val="tx2"/>
                </a:solidFill>
              </a:rPr>
              <a:t>Svolgimento della procedura straordinaria finalizzata all’assunzione a tempo indeterminato dei docenti statali (24.000 posti):</a:t>
            </a:r>
          </a:p>
          <a:p>
            <a:pPr marL="342900" indent="-342900" algn="just">
              <a:buFontTx/>
              <a:buChar char="-"/>
            </a:pPr>
            <a:r>
              <a:rPr lang="it-IT" sz="2400" dirty="0">
                <a:solidFill>
                  <a:schemeClr val="tx1"/>
                </a:solidFill>
              </a:rPr>
              <a:t>u</a:t>
            </a:r>
            <a:r>
              <a:rPr lang="it-IT" sz="2400" dirty="0" smtClean="0">
                <a:solidFill>
                  <a:schemeClr val="tx1"/>
                </a:solidFill>
              </a:rPr>
              <a:t>na prova </a:t>
            </a:r>
            <a:r>
              <a:rPr lang="it-IT" sz="2400" i="1" dirty="0" smtClean="0">
                <a:solidFill>
                  <a:schemeClr val="tx1"/>
                </a:solidFill>
              </a:rPr>
              <a:t>computer </a:t>
            </a:r>
            <a:r>
              <a:rPr lang="it-IT" sz="2400" i="1" dirty="0" err="1" smtClean="0">
                <a:solidFill>
                  <a:schemeClr val="tx1"/>
                </a:solidFill>
              </a:rPr>
              <a:t>based</a:t>
            </a:r>
            <a:r>
              <a:rPr lang="it-IT" sz="2400" i="1" dirty="0" smtClean="0">
                <a:solidFill>
                  <a:schemeClr val="tx1"/>
                </a:solidFill>
              </a:rPr>
              <a:t> </a:t>
            </a:r>
            <a:r>
              <a:rPr lang="it-IT" sz="2400" dirty="0" smtClean="0">
                <a:solidFill>
                  <a:schemeClr val="tx1"/>
                </a:solidFill>
              </a:rPr>
              <a:t>con quesiti a risposta multipla, sulla base del programma di esame previsto per il concorso 2018. La prova è superata con il punteggio minimo di 7/10 </a:t>
            </a:r>
          </a:p>
          <a:p>
            <a:pPr marL="342900" indent="-342900" algn="just">
              <a:buFontTx/>
              <a:buChar char="-"/>
            </a:pPr>
            <a:r>
              <a:rPr lang="it-IT" sz="2400" dirty="0">
                <a:solidFill>
                  <a:schemeClr val="tx1"/>
                </a:solidFill>
              </a:rPr>
              <a:t>l</a:t>
            </a:r>
            <a:r>
              <a:rPr lang="it-IT" sz="2400" dirty="0" smtClean="0">
                <a:solidFill>
                  <a:schemeClr val="tx1"/>
                </a:solidFill>
              </a:rPr>
              <a:t>a compilazione di una graduatoria dei vincitori sulla base del </a:t>
            </a:r>
            <a:r>
              <a:rPr lang="it-IT" sz="2400" b="1" dirty="0" smtClean="0">
                <a:solidFill>
                  <a:schemeClr val="tx1"/>
                </a:solidFill>
              </a:rPr>
              <a:t>punteggio della prova e della valutazione dei titoli, </a:t>
            </a:r>
            <a:r>
              <a:rPr lang="it-IT" sz="2400" dirty="0" smtClean="0">
                <a:solidFill>
                  <a:schemeClr val="tx1"/>
                </a:solidFill>
              </a:rPr>
              <a:t>nel limite dei 24.000 posti</a:t>
            </a:r>
          </a:p>
          <a:p>
            <a:pPr marL="342900" indent="-342900" algn="just">
              <a:buFontTx/>
              <a:buChar char="-"/>
            </a:pPr>
            <a:r>
              <a:rPr lang="it-IT" sz="2400" dirty="0">
                <a:solidFill>
                  <a:schemeClr val="tx1"/>
                </a:solidFill>
              </a:rPr>
              <a:t>l</a:t>
            </a:r>
            <a:r>
              <a:rPr lang="it-IT" sz="2400" dirty="0" smtClean="0">
                <a:solidFill>
                  <a:schemeClr val="tx1"/>
                </a:solidFill>
              </a:rPr>
              <a:t>’assunzione a tempo indeterminato dei vincitori, nel limite dei posti autorizzati, e la loro ammissione al periodo di formazione iniziale e prova </a:t>
            </a:r>
          </a:p>
          <a:p>
            <a:pPr marL="342900" indent="-342900" algn="just">
              <a:buFontTx/>
              <a:buChar char="-"/>
            </a:pPr>
            <a:r>
              <a:rPr lang="it-IT" sz="2400" dirty="0">
                <a:solidFill>
                  <a:schemeClr val="tx1"/>
                </a:solidFill>
              </a:rPr>
              <a:t>l</a:t>
            </a:r>
            <a:r>
              <a:rPr lang="it-IT" sz="2400" dirty="0" smtClean="0">
                <a:solidFill>
                  <a:schemeClr val="tx1"/>
                </a:solidFill>
              </a:rPr>
              <a:t>‘acquisizione dei 24 CFU (ove non ne siano già in possesso) nel corso del periodo di formazione iniziale e prova, con oneri a </a:t>
            </a:r>
            <a:r>
              <a:rPr lang="it-IT" sz="2400" b="1" dirty="0" smtClean="0">
                <a:solidFill>
                  <a:schemeClr val="tx1"/>
                </a:solidFill>
              </a:rPr>
              <a:t>carico dello Stato</a:t>
            </a:r>
            <a:r>
              <a:rPr lang="it-IT" sz="2400" dirty="0" smtClean="0">
                <a:solidFill>
                  <a:schemeClr val="tx1"/>
                </a:solidFill>
              </a:rPr>
              <a:t>,</a:t>
            </a:r>
            <a:r>
              <a:rPr lang="it-IT" sz="2400" b="1" dirty="0" smtClean="0">
                <a:solidFill>
                  <a:schemeClr val="tx1"/>
                </a:solidFill>
              </a:rPr>
              <a:t> </a:t>
            </a:r>
            <a:r>
              <a:rPr lang="it-IT" sz="2400" dirty="0" smtClean="0">
                <a:solidFill>
                  <a:schemeClr val="tx1"/>
                </a:solidFill>
              </a:rPr>
              <a:t>e l’integrazione dello stesso periodo di prova con una prova orale (punteggio minimo 7/10) dinanzi al </a:t>
            </a:r>
            <a:r>
              <a:rPr lang="it-IT" sz="2400" b="1" dirty="0" smtClean="0">
                <a:solidFill>
                  <a:schemeClr val="tx1"/>
                </a:solidFill>
              </a:rPr>
              <a:t>comitato di valutazione </a:t>
            </a:r>
            <a:r>
              <a:rPr lang="it-IT" sz="2400" dirty="0" smtClean="0">
                <a:solidFill>
                  <a:schemeClr val="tx1"/>
                </a:solidFill>
              </a:rPr>
              <a:t>della scuola di servizio </a:t>
            </a:r>
            <a:r>
              <a:rPr lang="it-IT" sz="2400" b="1" dirty="0" smtClean="0">
                <a:solidFill>
                  <a:schemeClr val="tx1"/>
                </a:solidFill>
              </a:rPr>
              <a:t>integrato da almeno un componente esterno</a:t>
            </a:r>
          </a:p>
          <a:p>
            <a:pPr marL="342900" indent="-342900" algn="just">
              <a:buFontTx/>
              <a:buChar char="-"/>
            </a:pPr>
            <a:r>
              <a:rPr lang="it-IT" sz="2400" dirty="0">
                <a:solidFill>
                  <a:schemeClr val="tx1"/>
                </a:solidFill>
              </a:rPr>
              <a:t>i</a:t>
            </a:r>
            <a:r>
              <a:rPr lang="it-IT" sz="2400" dirty="0" smtClean="0">
                <a:solidFill>
                  <a:schemeClr val="tx1"/>
                </a:solidFill>
              </a:rPr>
              <a:t>l conseguimento dell’</a:t>
            </a:r>
            <a:r>
              <a:rPr lang="it-IT" sz="2400" b="1" dirty="0" smtClean="0">
                <a:solidFill>
                  <a:schemeClr val="tx1"/>
                </a:solidFill>
              </a:rPr>
              <a:t>abilitazione</a:t>
            </a:r>
            <a:r>
              <a:rPr lang="it-IT" sz="2400" dirty="0" smtClean="0">
                <a:solidFill>
                  <a:schemeClr val="tx1"/>
                </a:solidFill>
              </a:rPr>
              <a:t> all’atto della conferma in ruolo</a:t>
            </a:r>
          </a:p>
          <a:p>
            <a:pPr marL="342900" indent="-342900" algn="just">
              <a:buFontTx/>
              <a:buChar char="-"/>
            </a:pPr>
            <a:r>
              <a:rPr lang="it-IT" sz="2400" dirty="0" smtClean="0">
                <a:solidFill>
                  <a:schemeClr val="tx1"/>
                </a:solidFill>
              </a:rPr>
              <a:t>all’atto </a:t>
            </a:r>
            <a:r>
              <a:rPr lang="it-IT" sz="2400" b="1" dirty="0">
                <a:solidFill>
                  <a:schemeClr val="tx1"/>
                </a:solidFill>
              </a:rPr>
              <a:t>della conferma in ruolo </a:t>
            </a:r>
            <a:r>
              <a:rPr lang="it-IT" sz="2400" dirty="0">
                <a:solidFill>
                  <a:schemeClr val="tx1"/>
                </a:solidFill>
              </a:rPr>
              <a:t>avviene la cancellazione da ogni altra graduatoria di merito, di istituto o ad esaurimento in cui è iscritto </a:t>
            </a:r>
            <a:r>
              <a:rPr lang="it-IT" sz="2400" dirty="0" smtClean="0">
                <a:solidFill>
                  <a:schemeClr val="tx1"/>
                </a:solidFill>
              </a:rPr>
              <a:t>l’aspirante. </a:t>
            </a:r>
            <a:r>
              <a:rPr lang="it-IT" sz="2400" b="1" dirty="0" smtClean="0">
                <a:solidFill>
                  <a:schemeClr val="tx1"/>
                </a:solidFill>
              </a:rPr>
              <a:t>Il docente è tenuto a permanere presso la scuola di servizio per almeno altri 4 anni</a:t>
            </a:r>
            <a:r>
              <a:rPr lang="it-IT" sz="2400" dirty="0" smtClean="0">
                <a:solidFill>
                  <a:schemeClr val="tx1"/>
                </a:solidFill>
              </a:rPr>
              <a:t> (art.13, comma 3, </a:t>
            </a:r>
            <a:r>
              <a:rPr lang="it-IT" sz="2400" dirty="0" err="1" smtClean="0">
                <a:solidFill>
                  <a:schemeClr val="tx1"/>
                </a:solidFill>
              </a:rPr>
              <a:t>D.L.vo</a:t>
            </a:r>
            <a:r>
              <a:rPr lang="it-IT" sz="2400" dirty="0" smtClean="0">
                <a:solidFill>
                  <a:schemeClr val="tx1"/>
                </a:solidFill>
              </a:rPr>
              <a:t> 59/2017)</a:t>
            </a:r>
            <a:endParaRPr lang="it-IT" sz="2400" b="1" dirty="0" smtClean="0">
              <a:solidFill>
                <a:schemeClr val="tx1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it-IT" sz="2400" dirty="0" smtClean="0">
                <a:solidFill>
                  <a:schemeClr val="tx1"/>
                </a:solidFill>
              </a:rPr>
              <a:t>il periodo di formazione iniziale e prova, qualora valutato positivamente, assolve gli obblighi previsti dall’art.438 del </a:t>
            </a:r>
            <a:r>
              <a:rPr lang="it-IT" sz="2400" dirty="0" err="1" smtClean="0">
                <a:solidFill>
                  <a:schemeClr val="tx1"/>
                </a:solidFill>
              </a:rPr>
              <a:t>D.Lvo</a:t>
            </a:r>
            <a:r>
              <a:rPr lang="it-IT" sz="2400" dirty="0" smtClean="0">
                <a:solidFill>
                  <a:schemeClr val="tx1"/>
                </a:solidFill>
              </a:rPr>
              <a:t> 297/94 (periodo di prova) nel rispetto del vincolo previsto dall’art.1 comma 116 della L.107/2015 (180 gg. di cui almeno 120 gg. di attività didattica)</a:t>
            </a:r>
          </a:p>
        </p:txBody>
      </p:sp>
    </p:spTree>
    <p:extLst>
      <p:ext uri="{BB962C8B-B14F-4D97-AF65-F5344CB8AC3E}">
        <p14:creationId xmlns:p14="http://schemas.microsoft.com/office/powerpoint/2010/main" val="119051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381001" y="202294"/>
            <a:ext cx="14728370" cy="984249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Procedura straordinaria (art.1)</a:t>
            </a:r>
            <a:endParaRPr lang="it-IT" sz="3600" b="1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511629" y="1191492"/>
            <a:ext cx="13563967" cy="6329708"/>
          </a:xfrm>
        </p:spPr>
        <p:txBody>
          <a:bodyPr>
            <a:normAutofit/>
          </a:bodyPr>
          <a:lstStyle/>
          <a:p>
            <a:pPr algn="just"/>
            <a:r>
              <a:rPr lang="it-IT" sz="2800" b="1" dirty="0" smtClean="0">
                <a:solidFill>
                  <a:schemeClr val="tx2"/>
                </a:solidFill>
              </a:rPr>
              <a:t>Assunzioni in ruolo:</a:t>
            </a:r>
          </a:p>
          <a:p>
            <a:pPr algn="just"/>
            <a:endParaRPr lang="it-IT" sz="2800" b="1" dirty="0" smtClean="0">
              <a:solidFill>
                <a:schemeClr val="tx2"/>
              </a:solidFill>
            </a:endParaRPr>
          </a:p>
          <a:p>
            <a:pPr marL="457200" indent="-457200" algn="just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it-IT" sz="2800" dirty="0" smtClean="0">
                <a:solidFill>
                  <a:schemeClr val="tx1"/>
                </a:solidFill>
              </a:rPr>
              <a:t>Si dà luogo allo scorrimento delle graduatorie del concorso straordinario fino al loro </a:t>
            </a:r>
            <a:r>
              <a:rPr lang="it-IT" sz="2800" b="1" dirty="0" smtClean="0">
                <a:solidFill>
                  <a:schemeClr val="tx1"/>
                </a:solidFill>
              </a:rPr>
              <a:t>completo esaurimento (anche dopo il 2022/2023)</a:t>
            </a:r>
          </a:p>
          <a:p>
            <a:pPr marL="457200" indent="-457200" algn="just">
              <a:spcBef>
                <a:spcPts val="1800"/>
              </a:spcBef>
              <a:buFont typeface="Wingdings" panose="05000000000000000000" pitchFamily="2" charset="2"/>
              <a:buChar char="ü"/>
            </a:pPr>
            <a:r>
              <a:rPr lang="it-IT" sz="2800" dirty="0" smtClean="0">
                <a:solidFill>
                  <a:schemeClr val="tx1"/>
                </a:solidFill>
              </a:rPr>
              <a:t>Alle assunzioni da </a:t>
            </a:r>
            <a:r>
              <a:rPr lang="it-IT" sz="2800" b="1" dirty="0" smtClean="0">
                <a:solidFill>
                  <a:schemeClr val="tx1"/>
                </a:solidFill>
              </a:rPr>
              <a:t>procedura straordinaria </a:t>
            </a:r>
            <a:r>
              <a:rPr lang="it-IT" sz="2800" dirty="0" smtClean="0">
                <a:solidFill>
                  <a:schemeClr val="tx1"/>
                </a:solidFill>
              </a:rPr>
              <a:t>è destinata la quota parte del contingente </a:t>
            </a:r>
            <a:r>
              <a:rPr lang="it-IT" sz="2800" dirty="0" err="1" smtClean="0">
                <a:solidFill>
                  <a:schemeClr val="tx1"/>
                </a:solidFill>
              </a:rPr>
              <a:t>GaE</a:t>
            </a:r>
            <a:r>
              <a:rPr lang="it-IT" sz="2800" dirty="0" smtClean="0">
                <a:solidFill>
                  <a:schemeClr val="tx1"/>
                </a:solidFill>
              </a:rPr>
              <a:t> (50%) al suo esaurimento e dopo le immissioni in ruolo da concorso 2016 e concorso FIT </a:t>
            </a:r>
            <a:r>
              <a:rPr lang="it-IT" sz="2800" dirty="0">
                <a:solidFill>
                  <a:schemeClr val="tx1"/>
                </a:solidFill>
              </a:rPr>
              <a:t>2018, in misura comunque non superiore a quella dei posti destinati alle assunzioni da concorso ordinario</a:t>
            </a:r>
            <a:r>
              <a:rPr lang="it-IT" sz="2800" dirty="0" smtClean="0">
                <a:solidFill>
                  <a:schemeClr val="tx1"/>
                </a:solidFill>
              </a:rPr>
              <a:t>. </a:t>
            </a:r>
            <a:r>
              <a:rPr lang="it-IT" sz="2800" b="1" dirty="0" smtClean="0">
                <a:solidFill>
                  <a:schemeClr val="tx1"/>
                </a:solidFill>
              </a:rPr>
              <a:t>Per l’anno 2020/21 sono possibili, a domanda degli interessati, i trasferimenti delle G.M. e G.M.R.E. di altra Regione*</a:t>
            </a:r>
            <a:r>
              <a:rPr lang="it-IT" sz="2800" dirty="0" smtClean="0">
                <a:solidFill>
                  <a:schemeClr val="tx1"/>
                </a:solidFill>
              </a:rPr>
              <a:t>. 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511629" y="6320618"/>
            <a:ext cx="1435627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dirty="0" smtClean="0"/>
              <a:t>* Tale procedura verrà attivata solo nelle Regioni ove le G.M. e le G.M.R.E. risultino insufficienti a coprire la quota di immissioni in ruolo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0637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41000"/>
    </mc:Choice>
    <mc:Fallback xmlns="">
      <p:transition advTm="41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1139</TotalTime>
  <Words>2697</Words>
  <Application>Microsoft Office PowerPoint</Application>
  <PresentationFormat>Personalizzato</PresentationFormat>
  <Paragraphs>229</Paragraphs>
  <Slides>27</Slides>
  <Notes>27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1" baseType="lpstr">
      <vt:lpstr>Arial</vt:lpstr>
      <vt:lpstr>Calibri</vt:lpstr>
      <vt:lpstr>Wingdings</vt:lpstr>
      <vt:lpstr>Tema di Office</vt:lpstr>
      <vt:lpstr>Decreto Legge 126/2019  29 ottobre 2019</vt:lpstr>
      <vt:lpstr>Decreto Legge</vt:lpstr>
      <vt:lpstr>Procedura  straordinaria e nuova procedura abilitante (art.1) </vt:lpstr>
      <vt:lpstr>Procedura straordinaria finalizzata alle assunzioni in ruolo (art.1)</vt:lpstr>
      <vt:lpstr>Procedura straordinaria  (docenti statali) (art.1)</vt:lpstr>
      <vt:lpstr>Procedura  straordinaria  (docenti statali) (art.1)</vt:lpstr>
      <vt:lpstr>Procedura straordinaria  (art.1)</vt:lpstr>
      <vt:lpstr>Procedura straordinaria (docenti statali) (art.1)</vt:lpstr>
      <vt:lpstr>Procedura straordinaria (art.1)</vt:lpstr>
      <vt:lpstr>Procedura abilitante (docenti scuole paritarie) (art.1)</vt:lpstr>
      <vt:lpstr>Procedura abilitante (docenti statali e paritarie) (art.1)</vt:lpstr>
      <vt:lpstr>Procedura abilitante (docenti statali e paritarie) (art.1)</vt:lpstr>
      <vt:lpstr>Procedura straordinaria e procedura abilitante (art.1)</vt:lpstr>
      <vt:lpstr>Procedura straordinaria (art.1)</vt:lpstr>
      <vt:lpstr>In sintesi…</vt:lpstr>
      <vt:lpstr>Concorso straordinario (art.1)</vt:lpstr>
      <vt:lpstr>Concorso straordinario (art.1)</vt:lpstr>
      <vt:lpstr>Interessati alla nuova procedura abilitante (art.1)</vt:lpstr>
      <vt:lpstr>Disposizioni urgenti per gli aa.ss.2019/2020 e 2020/2021 (art.1)</vt:lpstr>
      <vt:lpstr>Disposizioni urgenti per gli aa.ss. 2019/20 e 2020/21 (art.1)</vt:lpstr>
      <vt:lpstr>Disposizioni in materia di reclutamento di personale dirigenziale (art.2)</vt:lpstr>
      <vt:lpstr>Disposizioni in materia di reclutamento di personale dirigenziale (art.2)</vt:lpstr>
      <vt:lpstr>Disposizioni in materia di reclutamento L.S.U. (art.2)</vt:lpstr>
      <vt:lpstr>Disposizioni riguardanti il profilo di DSGA (art.2)</vt:lpstr>
      <vt:lpstr>Disposizioni in materia di rilevazione biometrica (art.3)</vt:lpstr>
      <vt:lpstr>Educazione civica (art.7)</vt:lpstr>
      <vt:lpstr>Disposizioni contabili (art.8)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zonafranca1</dc:creator>
  <cp:lastModifiedBy>Attilio Varengo</cp:lastModifiedBy>
  <cp:revision>200</cp:revision>
  <cp:lastPrinted>2019-10-30T14:54:20Z</cp:lastPrinted>
  <dcterms:created xsi:type="dcterms:W3CDTF">2015-05-26T15:37:04Z</dcterms:created>
  <dcterms:modified xsi:type="dcterms:W3CDTF">2019-10-31T07:34:47Z</dcterms:modified>
</cp:coreProperties>
</file>