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Foglio1!$B$16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A-4E2C-BC06-DFC2BB7ADEA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Foglio1!$C$16</c:f>
              <c:numCache>
                <c:formatCode>0%</c:formatCode>
                <c:ptCount val="1"/>
                <c:pt idx="0">
                  <c:v>2.6143790849673203E-2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A-4E2C-BC06-DFC2BB7ADEA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Foglio1!$D$16</c:f>
              <c:numCache>
                <c:formatCode>0%</c:formatCode>
                <c:ptCount val="1"/>
                <c:pt idx="0">
                  <c:v>0.1437908496732026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9A-4E2C-BC06-DFC2BB7ADEA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Foglio1!$E$16</c:f>
              <c:numCache>
                <c:formatCode>0%</c:formatCode>
                <c:ptCount val="1"/>
                <c:pt idx="0">
                  <c:v>0.20261437908496732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9A-4E2C-BC06-DFC2BB7ADEA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Foglio1!$F$16</c:f>
              <c:numCache>
                <c:formatCode>0%</c:formatCode>
                <c:ptCount val="1"/>
                <c:pt idx="0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9A-4E2C-BC06-DFC2BB7ADEA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Foglio1!$G$16</c:f>
              <c:numCache>
                <c:formatCode>0%</c:formatCode>
                <c:ptCount val="1"/>
                <c:pt idx="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9A-4E2C-BC06-DFC2BB7ADEA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Foglio1!$A$16</c:f>
              <c:strCache>
                <c:ptCount val="1"/>
                <c:pt idx="0">
                  <c:v>italiano </c:v>
                </c:pt>
              </c:strCache>
            </c:strRef>
          </c:cat>
          <c:val>
            <c:numRef>
              <c:f>Foglio1!$H$16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9A-4E2C-BC06-DFC2BB7AD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56291362522689"/>
          <c:y val="0.92659407621264911"/>
          <c:w val="0.79912816002761689"/>
          <c:h val="5.4152010404188156E-2"/>
        </c:manualLayout>
      </c:layout>
      <c:overlay val="0"/>
      <c:spPr>
        <a:noFill/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Foglio1!$B$26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C-4C19-95B4-496DCCA2BED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Foglio1!$C$26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C-4C19-95B4-496DCCA2BED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Foglio1!$D$26</c:f>
              <c:numCache>
                <c:formatCode>0%</c:formatCode>
                <c:ptCount val="1"/>
                <c:pt idx="0">
                  <c:v>2.6490066225165563E-2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3C-4C19-95B4-496DCCA2BED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Foglio1!$E$26</c:f>
              <c:numCache>
                <c:formatCode>0%</c:formatCode>
                <c:ptCount val="1"/>
                <c:pt idx="0">
                  <c:v>0.14569536423841059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3C-4C19-95B4-496DCCA2BED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Foglio1!$F$26</c:f>
              <c:numCache>
                <c:formatCode>0%</c:formatCode>
                <c:ptCount val="1"/>
                <c:pt idx="0">
                  <c:v>0.31125827814569534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C-4C19-95B4-496DCCA2BED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Foglio1!$G$26</c:f>
              <c:numCache>
                <c:formatCode>0%</c:formatCode>
                <c:ptCount val="1"/>
                <c:pt idx="0">
                  <c:v>0.51655629139072845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3C-4C19-95B4-496DCCA2BED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</c:f>
              <c:strCache>
                <c:ptCount val="1"/>
                <c:pt idx="0">
                  <c:v>scienze motorie</c:v>
                </c:pt>
              </c:strCache>
            </c:strRef>
          </c:cat>
          <c:val>
            <c:numRef>
              <c:f>Foglio1!$H$26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3C-4C19-95B4-496DCCA2B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Foglio1!$B$17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4-4009-9D34-BE7EA539C02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Foglio1!$C$17</c:f>
              <c:numCache>
                <c:formatCode>0%</c:formatCode>
                <c:ptCount val="1"/>
                <c:pt idx="0">
                  <c:v>1.9867549668874173E-2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4-4009-9D34-BE7EA539C02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Foglio1!$D$17</c:f>
              <c:numCache>
                <c:formatCode>0%</c:formatCode>
                <c:ptCount val="1"/>
                <c:pt idx="0">
                  <c:v>0.11258278145695365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4-4009-9D34-BE7EA539C02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Foglio1!$E$17</c:f>
              <c:numCache>
                <c:formatCode>0%</c:formatCode>
                <c:ptCount val="1"/>
                <c:pt idx="0">
                  <c:v>0.17880794701986755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4-4009-9D34-BE7EA539C02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Foglio1!$F$17</c:f>
              <c:numCache>
                <c:formatCode>0%</c:formatCode>
                <c:ptCount val="1"/>
                <c:pt idx="0">
                  <c:v>0.33774834437086093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4-4009-9D34-BE7EA539C02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Foglio1!$G$17</c:f>
              <c:numCache>
                <c:formatCode>0%</c:formatCode>
                <c:ptCount val="1"/>
                <c:pt idx="0">
                  <c:v>0.35099337748344372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64-4009-9D34-BE7EA539C02B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</c:f>
              <c:strCache>
                <c:ptCount val="1"/>
                <c:pt idx="0">
                  <c:v>storia</c:v>
                </c:pt>
              </c:strCache>
            </c:strRef>
          </c:cat>
          <c:val>
            <c:numRef>
              <c:f>Foglio1!$H$17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64-4009-9D34-BE7EA539C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Foglio1!$B$18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7-4812-8244-02D66B9AC79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Foglio1!$C$18</c:f>
              <c:numCache>
                <c:formatCode>0%</c:formatCode>
                <c:ptCount val="1"/>
                <c:pt idx="0">
                  <c:v>1.3245033112582781E-2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7-4812-8244-02D66B9AC79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Foglio1!$D$18</c:f>
              <c:numCache>
                <c:formatCode>0%</c:formatCode>
                <c:ptCount val="1"/>
                <c:pt idx="0">
                  <c:v>0.13907284768211919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C7-4812-8244-02D66B9AC79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Foglio1!$E$18</c:f>
              <c:numCache>
                <c:formatCode>0%</c:formatCode>
                <c:ptCount val="1"/>
                <c:pt idx="0">
                  <c:v>0.15231788079470199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7-4812-8244-02D66B9AC79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Foglio1!$F$18</c:f>
              <c:numCache>
                <c:formatCode>0%</c:formatCode>
                <c:ptCount val="1"/>
                <c:pt idx="0">
                  <c:v>0.35099337748344372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C7-4812-8244-02D66B9AC79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Foglio1!$G$18</c:f>
              <c:numCache>
                <c:formatCode>0%</c:formatCode>
                <c:ptCount val="1"/>
                <c:pt idx="0">
                  <c:v>0.3443708609271523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7-4812-8244-02D66B9AC79A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Foglio1!$A$18</c:f>
              <c:strCache>
                <c:ptCount val="1"/>
                <c:pt idx="0">
                  <c:v>geografia</c:v>
                </c:pt>
              </c:strCache>
            </c:strRef>
          </c:cat>
          <c:val>
            <c:numRef>
              <c:f>Foglio1!$H$18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C7-4812-8244-02D66B9AC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 w="22225"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04687106901064E-2"/>
          <c:y val="5.0924074138178919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Foglio1!$B$19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2-4F6F-A7D7-4E413E9B071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Foglio1!$C$19</c:f>
              <c:numCache>
                <c:formatCode>0%</c:formatCode>
                <c:ptCount val="1"/>
                <c:pt idx="0">
                  <c:v>6.6225165562913907E-3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2-4F6F-A7D7-4E413E9B071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Foglio1!$D$19</c:f>
              <c:numCache>
                <c:formatCode>0%</c:formatCode>
                <c:ptCount val="1"/>
                <c:pt idx="0">
                  <c:v>0.15231788079470199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2-4F6F-A7D7-4E413E9B071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Foglio1!$E$19</c:f>
              <c:numCache>
                <c:formatCode>0%</c:formatCode>
                <c:ptCount val="1"/>
                <c:pt idx="0">
                  <c:v>0.17218543046357615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2-4F6F-A7D7-4E413E9B071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Foglio1!$F$19</c:f>
              <c:numCache>
                <c:formatCode>0%</c:formatCode>
                <c:ptCount val="1"/>
                <c:pt idx="0">
                  <c:v>0.32450331125827814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2-4F6F-A7D7-4E413E9B071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Foglio1!$G$19</c:f>
              <c:numCache>
                <c:formatCode>0%</c:formatCode>
                <c:ptCount val="1"/>
                <c:pt idx="0">
                  <c:v>0.3443708609271523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22-4F6F-A7D7-4E413E9B071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</c:f>
              <c:strCache>
                <c:ptCount val="1"/>
                <c:pt idx="0">
                  <c:v>inglese</c:v>
                </c:pt>
              </c:strCache>
            </c:strRef>
          </c:cat>
          <c:val>
            <c:numRef>
              <c:f>Foglio1!$H$19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22-4F6F-A7D7-4E413E9B0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4263900403195144"/>
          <c:w val="0.75575035640972354"/>
          <c:h val="3.8107082584885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Foglio1!$B$24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E-496E-95D7-1240B58A2EA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Foglio1!$C$24</c:f>
              <c:numCache>
                <c:formatCode>0%</c:formatCode>
                <c:ptCount val="1"/>
                <c:pt idx="0">
                  <c:v>1.3245033112582781E-2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E-496E-95D7-1240B58A2EA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Foglio1!$D$24</c:f>
              <c:numCache>
                <c:formatCode>0%</c:formatCode>
                <c:ptCount val="1"/>
                <c:pt idx="0">
                  <c:v>0.13245033112582782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E-496E-95D7-1240B58A2EA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Foglio1!$E$24</c:f>
              <c:numCache>
                <c:formatCode>0%</c:formatCode>
                <c:ptCount val="1"/>
                <c:pt idx="0">
                  <c:v>0.23178807947019867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AE-496E-95D7-1240B58A2EA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Foglio1!$F$24</c:f>
              <c:numCache>
                <c:formatCode>0%</c:formatCode>
                <c:ptCount val="1"/>
                <c:pt idx="0">
                  <c:v>0.29139072847682118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AE-496E-95D7-1240B58A2EA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Foglio1!$G$24</c:f>
              <c:numCache>
                <c:formatCode>0%</c:formatCode>
                <c:ptCount val="1"/>
                <c:pt idx="0">
                  <c:v>0.33112582781456956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AE-496E-95D7-1240B58A2EA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Foglio1!$A$24</c:f>
              <c:strCache>
                <c:ptCount val="1"/>
                <c:pt idx="0">
                  <c:v>matematica</c:v>
                </c:pt>
              </c:strCache>
            </c:strRef>
          </c:cat>
          <c:val>
            <c:numRef>
              <c:f>Foglio1!$H$24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AE-496E-95D7-1240B58A2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04687106901064E-2"/>
          <c:y val="5.0924074138178919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Foglio1!$B$21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4-4584-BE85-7DC78FD254C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Foglio1!$C$21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4-4584-BE85-7DC78FD254C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Foglio1!$D$21</c:f>
              <c:numCache>
                <c:formatCode>0%</c:formatCode>
                <c:ptCount val="1"/>
                <c:pt idx="0">
                  <c:v>5.9602649006622516E-2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4-4584-BE85-7DC78FD254C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Foglio1!$E$21</c:f>
              <c:numCache>
                <c:formatCode>0%</c:formatCode>
                <c:ptCount val="1"/>
                <c:pt idx="0">
                  <c:v>0.20529801324503311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4-4584-BE85-7DC78FD254C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Foglio1!$F$21</c:f>
              <c:numCache>
                <c:formatCode>0%</c:formatCode>
                <c:ptCount val="1"/>
                <c:pt idx="0">
                  <c:v>0.29801324503311261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4-4584-BE85-7DC78FD254C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Foglio1!$G$21</c:f>
              <c:numCache>
                <c:formatCode>0%</c:formatCode>
                <c:ptCount val="1"/>
                <c:pt idx="0">
                  <c:v>0.41721854304635764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04-4584-BE85-7DC78FD254C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Foglio1!$A$21</c:f>
              <c:strCache>
                <c:ptCount val="1"/>
                <c:pt idx="0">
                  <c:v>tecnologia</c:v>
                </c:pt>
              </c:strCache>
            </c:strRef>
          </c:cat>
          <c:val>
            <c:numRef>
              <c:f>Foglio1!$H$21</c:f>
              <c:numCache>
                <c:formatCode>0%</c:formatCode>
                <c:ptCount val="1"/>
                <c:pt idx="0">
                  <c:v>1.9867549668874173E-2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04-4584-BE85-7DC78FD25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4263900403195144"/>
          <c:w val="0.75575035640972354"/>
          <c:h val="3.8107082584885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Foglio1!$B$22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B-458A-9552-4017BEEB71F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Foglio1!$C$22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B-458A-9552-4017BEEB71F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Foglio1!$D$22</c:f>
              <c:numCache>
                <c:formatCode>0%</c:formatCode>
                <c:ptCount val="1"/>
                <c:pt idx="0">
                  <c:v>1.3245033112582781E-2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B-458A-9552-4017BEEB71F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Foglio1!$E$22</c:f>
              <c:numCache>
                <c:formatCode>0%</c:formatCode>
                <c:ptCount val="1"/>
                <c:pt idx="0">
                  <c:v>5.2980132450331126E-2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5B-458A-9552-4017BEEB71F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Foglio1!$F$22</c:f>
              <c:numCache>
                <c:formatCode>0%</c:formatCode>
                <c:ptCount val="1"/>
                <c:pt idx="0">
                  <c:v>0.29801324503311261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5B-458A-9552-4017BEEB71F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Foglio1!$G$22</c:f>
              <c:numCache>
                <c:formatCode>0%</c:formatCode>
                <c:ptCount val="1"/>
                <c:pt idx="0">
                  <c:v>0.63576158940397354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5B-458A-9552-4017BEEB71F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</c:f>
              <c:strCache>
                <c:ptCount val="1"/>
                <c:pt idx="0">
                  <c:v>musica</c:v>
                </c:pt>
              </c:strCache>
            </c:strRef>
          </c:cat>
          <c:val>
            <c:numRef>
              <c:f>Foglio1!$H$22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5B-458A-9552-4017BEEB7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Foglio1!$B$23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A-47DE-8283-9460A90506C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Foglio1!$C$23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A-47DE-8283-9460A90506C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Foglio1!$D$23</c:f>
              <c:numCache>
                <c:formatCode>0%</c:formatCode>
                <c:ptCount val="1"/>
                <c:pt idx="0">
                  <c:v>3.9735099337748346E-2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A-47DE-8283-9460A90506C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Foglio1!$E$23</c:f>
              <c:numCache>
                <c:formatCode>0%</c:formatCode>
                <c:ptCount val="1"/>
                <c:pt idx="0">
                  <c:v>0.17218543046357615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A-47DE-8283-9460A90506C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Foglio1!$F$23</c:f>
              <c:numCache>
                <c:formatCode>0%</c:formatCode>
                <c:ptCount val="1"/>
                <c:pt idx="0">
                  <c:v>0.3443708609271523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BA-47DE-8283-9460A90506C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Foglio1!$G$23</c:f>
              <c:numCache>
                <c:formatCode>0%</c:formatCode>
                <c:ptCount val="1"/>
                <c:pt idx="0">
                  <c:v>0.4370860927152318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BA-47DE-8283-9460A90506CB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Foglio1!$A$23</c:f>
              <c:strCache>
                <c:ptCount val="1"/>
                <c:pt idx="0">
                  <c:v>arte e immagine </c:v>
                </c:pt>
              </c:strCache>
            </c:strRef>
          </c:cat>
          <c:val>
            <c:numRef>
              <c:f>Foglio1!$H$23</c:f>
              <c:numCache>
                <c:formatCode>0%</c:formatCode>
                <c:ptCount val="1"/>
                <c:pt idx="0">
                  <c:v>6.6225165562913907E-3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BA-47DE-8283-9460A9050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8587775231283E-2"/>
          <c:y val="3.4879116522215023E-2"/>
          <c:w val="0.94250862419829395"/>
          <c:h val="0.8190300659482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Foglio1!$B$25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6-4041-94C6-F0ED94A1866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Foglio1!$C$25</c:f>
              <c:numCache>
                <c:formatCode>0%</c:formatCode>
                <c:ptCount val="1"/>
                <c:pt idx="0">
                  <c:v>6.6225165562913907E-3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6-4041-94C6-F0ED94A1866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Foglio1!$D$25</c:f>
              <c:numCache>
                <c:formatCode>0%</c:formatCode>
                <c:ptCount val="1"/>
                <c:pt idx="0">
                  <c:v>0.11920529801324503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6-4041-94C6-F0ED94A1866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Foglio1!$E$25</c:f>
              <c:numCache>
                <c:formatCode>0%</c:formatCode>
                <c:ptCount val="1"/>
                <c:pt idx="0">
                  <c:v>0.19205298013245034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6-4041-94C6-F0ED94A1866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Foglio1!$F$25</c:f>
              <c:numCache>
                <c:formatCode>0%</c:formatCode>
                <c:ptCount val="1"/>
                <c:pt idx="0">
                  <c:v>0.23841059602649006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6-4041-94C6-F0ED94A1866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Foglio1!$G$25</c:f>
              <c:numCache>
                <c:formatCode>0%</c:formatCode>
                <c:ptCount val="1"/>
                <c:pt idx="0">
                  <c:v>0.41721854304635764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66-4041-94C6-F0ED94A1866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voto 10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</c:f>
              <c:strCache>
                <c:ptCount val="1"/>
                <c:pt idx="0">
                  <c:v>scienze </c:v>
                </c:pt>
              </c:strCache>
            </c:strRef>
          </c:cat>
          <c:val>
            <c:numRef>
              <c:f>Foglio1!$H$25</c:f>
              <c:numCache>
                <c:formatCode>0%</c:formatCode>
                <c:ptCount val="1"/>
                <c:pt idx="0">
                  <c:v>2.6490066225165563E-2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6-4041-94C6-F0ED94A18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8"/>
        <c:axId val="761842224"/>
        <c:axId val="652291696"/>
      </c:barChart>
      <c:catAx>
        <c:axId val="76184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2291696"/>
        <c:crosses val="autoZero"/>
        <c:auto val="1"/>
        <c:lblAlgn val="ctr"/>
        <c:lblOffset val="100"/>
        <c:noMultiLvlLbl val="0"/>
      </c:catAx>
      <c:valAx>
        <c:axId val="652291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84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2733292106551"/>
          <c:y val="0.92659407621264911"/>
          <c:w val="0.7668638426853539"/>
          <c:h val="5.4152010404188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22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179D4-12F9-4B80-8CC2-B7D8530A6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BC35AD-0A01-4B32-A37C-4D15185AA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5D1F19-36DC-4AA6-9376-EC25F323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0FAFE-4BA5-4A7C-9586-C7225A52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D5E25-CE86-438C-9B40-B4C0348E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39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C8391-D0F1-4BA3-8E81-4275401C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CADF3D-D6AD-4794-97E2-AC34CF2AD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5B155-552B-4461-AB60-80EE6714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54CC5A-8FCE-4A7E-93F8-7FC0BE73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48539C-0ADC-45EC-A093-FAEC11C2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96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F98D62-9638-45ED-8AAA-ECDEFDF20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F99606-3C9A-46D0-B70E-CF86019FA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87148-259F-4497-8B0F-B5AB039F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AD338C-14BF-46D3-8229-BE9E7608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934440-EBB9-42A1-96FC-6BFE3359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9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52B42-3753-4FAD-B9D4-F4E8191E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2E7160-B0D4-4A01-9DA7-75B639E85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8439AA-0DEF-4313-9D99-DB75CE3D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26B7D-810E-4B22-8566-BAD5B652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41C874-F2BA-4FB7-AB55-6E388B6E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77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6640F-C1B0-440C-B09D-526FA6B6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567CDC-4B88-4863-BA62-129AAC84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F658E-3DCF-42D3-9371-89954314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B976CE-8060-4E7D-825E-9BF4A0A8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1D3DC3-A8D5-46D0-867A-BD910290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3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A9885-206E-41C6-807D-3B6EE62C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B5D053-20FB-4F9B-AFFD-B5662836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3B28E-8F45-43B0-A74E-04913485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D0BB1B-3214-475A-B3CA-59EE1C38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9FDCED-EC09-4CED-B914-73E7D147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F22339-B85F-494A-897B-73A893D2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57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E1F45-3A08-40B8-A4DD-7A0C9059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E24FE0-EE42-46A1-81A7-7D39258A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089BD9-BC78-42EF-A5A8-D5C1B9775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2CB9E9-BDD2-447A-9C6B-6CE302FC2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44D224-69FC-490E-949A-A41502604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3CB4F7-D74D-4EAC-B6AB-633D283A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D19685-A24D-4D95-BFB6-7044AF4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3A5F07-0EC1-4587-9041-5757EB5C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86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6B602-3AD2-4933-820A-58FCB072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B4552D-42EB-4655-8A65-9FC7F902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F65256-7AB1-4E4F-AFAA-48075339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1EDD49-DD3A-4F45-BD98-E0784EC6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60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78C4D0-C3FA-4C97-962B-B5186168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ED56BB-6E89-4D5A-A453-D3ADD4CE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02F326-044F-416A-93B4-B6E02C6E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71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F3F1A-1F5E-4C47-B188-02427E84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2C27DD-B724-4C67-B060-39870578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4F36CA-4640-400A-B492-BEEA9E5E7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ACC5CB-A3E3-40F4-8746-D97855F2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35D466-2F50-4666-AB91-C6427BF6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7BECE0-3AB2-43E5-8B28-21F005C3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0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FDC9C-1361-4202-87CF-18B2BED9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A795250-3CC6-4075-B369-EC83124EE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1CDCD6-03CB-40B9-B2BB-DB98E4A9F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5450C0-45C6-4255-88D8-61821839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BF713D-419B-45AE-899A-D04092FE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98B61B-4AE9-4646-B37A-5EB1705D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5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843">
              <a:srgbClr val="ADC1E5"/>
            </a:gs>
            <a:gs pos="71687">
              <a:srgbClr val="AEC2E5"/>
            </a:gs>
            <a:gs pos="69375">
              <a:srgbClr val="B0C4E6"/>
            </a:gs>
            <a:gs pos="64750">
              <a:srgbClr val="B5C7E7"/>
            </a:gs>
            <a:gs pos="55500">
              <a:srgbClr val="BECEEA"/>
            </a:gs>
            <a:gs pos="100000">
              <a:srgbClr val="D1DCF0">
                <a:alpha val="98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2F8B3F6-722F-47B1-959A-279D5D6D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CEC706-BAA4-4FD9-80AF-1C942B8F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8DD991-7474-449C-9F6B-FFAC32177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9419-341B-4355-A65D-929D3F51BC3C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DD178-A5F1-4011-8455-526761FF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A4264-481E-4EE0-853C-4829626C2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A3AD-28BF-4AB7-A5C1-1426FEC427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5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3328" y="4561232"/>
            <a:ext cx="4450049" cy="8236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it-IT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Dirigente Scolastico </a:t>
            </a:r>
            <a:b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it-IT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Dott.ssa Rosanna Rizzo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7310" y="4874448"/>
            <a:ext cx="5394079" cy="1655762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Prof.ssa MARIA TERESA CACCURI</a:t>
            </a:r>
          </a:p>
          <a:p>
            <a:r>
              <a:rPr lang="it-IT" dirty="0"/>
              <a:t>ANNO SCOLASTICO 2018/2019</a:t>
            </a:r>
          </a:p>
          <a:p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9191"/>
              </p:ext>
            </p:extLst>
          </p:nvPr>
        </p:nvGraphicFramePr>
        <p:xfrm>
          <a:off x="3514031" y="327790"/>
          <a:ext cx="5153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4" imgW="5161905" imgH="343039" progId="">
                  <p:embed/>
                </p:oleObj>
              </mc:Choice>
              <mc:Fallback>
                <p:oleObj r:id="rId4" imgW="5161905" imgH="343039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031" y="327790"/>
                        <a:ext cx="51530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7310" y="763967"/>
            <a:ext cx="11588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Ufficio Scolastico Regionale per la Calabria - Ufficio V – Ambito Territoriale di Cosenza</a:t>
            </a:r>
            <a:endParaRPr kumimoji="0" lang="it-IT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ISTITUTO COMPRENSIVO </a:t>
            </a:r>
            <a:r>
              <a:rPr kumimoji="0" lang="it-IT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"Tommaso Cornelio"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Scuola dell’Infanzia, Primaria e Secondaria di I Grado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Viale della Resistenza -87050 ROVITO (CS)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1369" y="1594963"/>
            <a:ext cx="1233429" cy="954912"/>
          </a:xfrm>
          <a:prstGeom prst="rect">
            <a:avLst/>
          </a:prstGeom>
        </p:spPr>
      </p:pic>
      <p:pic>
        <p:nvPicPr>
          <p:cNvPr id="9" name="Segnaposto immagine 3" descr="Libro aperto su un tavolo, scaffali sfocati pieni di libri sullo sfondo"/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36801" y="1688241"/>
            <a:ext cx="2767582" cy="267871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21945DA-3011-4717-9391-F9F07002276C}"/>
              </a:ext>
            </a:extLst>
          </p:cNvPr>
          <p:cNvSpPr/>
          <p:nvPr/>
        </p:nvSpPr>
        <p:spPr>
          <a:xfrm>
            <a:off x="3854548" y="2628592"/>
            <a:ext cx="7828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MONITORAGGIO RISULTATI SCOLASTICI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9576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81411"/>
              </p:ext>
            </p:extLst>
          </p:nvPr>
        </p:nvGraphicFramePr>
        <p:xfrm>
          <a:off x="299191" y="5817798"/>
          <a:ext cx="1159361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5710">
                <a:tc>
                  <a:txBody>
                    <a:bodyPr/>
                    <a:lstStyle/>
                    <a:p>
                      <a:r>
                        <a:rPr lang="it-IT" sz="1200" baseline="0" dirty="0"/>
                        <a:t> ARTE E IMMAG.</a:t>
                      </a:r>
                      <a:r>
                        <a:rPr lang="it-IT" baseline="0" dirty="0"/>
                        <a:t> </a:t>
                      </a:r>
                    </a:p>
                    <a:p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BB32575-7930-47BD-89ED-13B0E7D23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080751"/>
              </p:ext>
            </p:extLst>
          </p:nvPr>
        </p:nvGraphicFramePr>
        <p:xfrm>
          <a:off x="702365" y="1231029"/>
          <a:ext cx="11092069" cy="417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C7A5AF25-541D-4571-BC65-96BB9A05A567}"/>
              </a:ext>
            </a:extLst>
          </p:cNvPr>
          <p:cNvSpPr/>
          <p:nvPr/>
        </p:nvSpPr>
        <p:spPr>
          <a:xfrm>
            <a:off x="4262330" y="417275"/>
            <a:ext cx="5549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ARTE E IMMAGINE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DC4CA1-2583-4DF1-81F4-F968C6BB3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2" y="75514"/>
            <a:ext cx="3468925" cy="8839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079741D-2C93-4E35-9688-9E9FEA403B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99" y="537282"/>
            <a:ext cx="737647" cy="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5383"/>
      </p:ext>
    </p:extLst>
  </p:cSld>
  <p:clrMapOvr>
    <a:masterClrMapping/>
  </p:clrMapOvr>
  <p:transition spd="slow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13596"/>
              </p:ext>
            </p:extLst>
          </p:nvPr>
        </p:nvGraphicFramePr>
        <p:xfrm>
          <a:off x="215387" y="5454219"/>
          <a:ext cx="11593617" cy="122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5141">
                <a:tc>
                  <a:txBody>
                    <a:bodyPr/>
                    <a:lstStyle/>
                    <a:p>
                      <a:r>
                        <a:rPr lang="it-IT" baseline="0" dirty="0"/>
                        <a:t>Matematica</a:t>
                      </a:r>
                    </a:p>
                    <a:p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01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C1732DF6-D1A5-4B68-A00C-D491DD381A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570" y="664077"/>
            <a:ext cx="737647" cy="69374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AE4B769-A823-45D7-B2D2-812F7AFF10F3}"/>
              </a:ext>
            </a:extLst>
          </p:cNvPr>
          <p:cNvSpPr/>
          <p:nvPr/>
        </p:nvSpPr>
        <p:spPr>
          <a:xfrm>
            <a:off x="5176428" y="182880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SCIENZE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FE9C00-3BAC-43AC-918E-F98FC6A2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2" y="75514"/>
            <a:ext cx="3468925" cy="883997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A604862-39D9-4238-A0FF-30FC0AF06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43035"/>
              </p:ext>
            </p:extLst>
          </p:nvPr>
        </p:nvGraphicFramePr>
        <p:xfrm>
          <a:off x="768626" y="1228046"/>
          <a:ext cx="10178750" cy="395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8570184"/>
      </p:ext>
    </p:extLst>
  </p:cSld>
  <p:clrMapOvr>
    <a:masterClrMapping/>
  </p:clrMapOvr>
  <p:transition spd="slow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05759"/>
              </p:ext>
            </p:extLst>
          </p:nvPr>
        </p:nvGraphicFramePr>
        <p:xfrm>
          <a:off x="215387" y="5729290"/>
          <a:ext cx="1159361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3322">
                <a:tc>
                  <a:txBody>
                    <a:bodyPr/>
                    <a:lstStyle/>
                    <a:p>
                      <a:r>
                        <a:rPr lang="it-IT" dirty="0"/>
                        <a:t>Scienze</a:t>
                      </a:r>
                    </a:p>
                    <a:p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6E540A7-9606-44A1-B664-D1BF123E5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868122"/>
              </p:ext>
            </p:extLst>
          </p:nvPr>
        </p:nvGraphicFramePr>
        <p:xfrm>
          <a:off x="742950" y="1128710"/>
          <a:ext cx="11066053" cy="427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A15071F3-A369-4277-A389-FDDB10DFA958}"/>
              </a:ext>
            </a:extLst>
          </p:cNvPr>
          <p:cNvSpPr/>
          <p:nvPr/>
        </p:nvSpPr>
        <p:spPr>
          <a:xfrm>
            <a:off x="4361375" y="205379"/>
            <a:ext cx="513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Educazione Fisica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0CAF0AF-6623-4E74-B573-964C0F72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2" y="75514"/>
            <a:ext cx="3468925" cy="8839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A88CF43-0D3A-408B-A5DD-D0174AC40B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99" y="537282"/>
            <a:ext cx="737647" cy="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8093"/>
      </p:ext>
    </p:extLst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4407" y="936087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  </a:t>
            </a:r>
            <a:br>
              <a:rPr lang="it-IT" dirty="0"/>
            </a:br>
            <a:r>
              <a:rPr lang="it-IT" sz="6000" dirty="0"/>
              <a:t>Scuola Primaria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57633"/>
              </p:ext>
            </p:extLst>
          </p:nvPr>
        </p:nvGraphicFramePr>
        <p:xfrm>
          <a:off x="814388" y="2782957"/>
          <a:ext cx="10444161" cy="2651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444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5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</a:rPr>
                        <a:t>Plessi : ROVITO  CENTRO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</a:rPr>
                        <a:t> PIANETTE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5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400" dirty="0"/>
                        <a:t>Numero Alunni</a:t>
                      </a:r>
                    </a:p>
                    <a:p>
                      <a:pPr algn="ctr"/>
                      <a:r>
                        <a:rPr lang="it-IT" sz="4400" dirty="0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331" y="169048"/>
            <a:ext cx="1408625" cy="1090548"/>
          </a:xfrm>
          <a:prstGeom prst="rect">
            <a:avLst/>
          </a:prstGeom>
        </p:spPr>
      </p:pic>
      <p:pic>
        <p:nvPicPr>
          <p:cNvPr id="45058" name="Picture 2" descr="https://tse3.mm.bing.net/th?id=OIP.YerAXnT2CEUDodyvVUX1fQHaHa&amp;pid=15.1&amp;P=0&amp;w=3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39" y="418676"/>
            <a:ext cx="1137931" cy="1137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86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69763"/>
              </p:ext>
            </p:extLst>
          </p:nvPr>
        </p:nvGraphicFramePr>
        <p:xfrm>
          <a:off x="194383" y="5703790"/>
          <a:ext cx="117366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8221">
                <a:tc>
                  <a:txBody>
                    <a:bodyPr/>
                    <a:lstStyle/>
                    <a:p>
                      <a:r>
                        <a:rPr lang="it-IT" dirty="0"/>
                        <a:t>ITALIANO    II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1360"/>
              </p:ext>
            </p:extLst>
          </p:nvPr>
        </p:nvGraphicFramePr>
        <p:xfrm>
          <a:off x="198810" y="5692904"/>
          <a:ext cx="11736632" cy="10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240">
                <a:tc>
                  <a:txBody>
                    <a:bodyPr/>
                    <a:lstStyle/>
                    <a:p>
                      <a:r>
                        <a:rPr lang="it-IT" dirty="0"/>
                        <a:t>ITALIANO   </a:t>
                      </a:r>
                    </a:p>
                    <a:p>
                      <a:r>
                        <a:rPr lang="it-IT" dirty="0"/>
                        <a:t> 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63638" y="307698"/>
            <a:ext cx="322209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highlight>
                  <a:srgbClr val="FFFF00"/>
                </a:highlight>
              </a:rPr>
              <a:t> I° QUADRIMESTRE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2053389-816A-46A8-80F1-9F85761EEB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86" y="676157"/>
            <a:ext cx="809341" cy="76117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D61C7C4-2CBC-45FD-AFAE-4C46EF51CFB6}"/>
              </a:ext>
            </a:extLst>
          </p:cNvPr>
          <p:cNvSpPr/>
          <p:nvPr/>
        </p:nvSpPr>
        <p:spPr>
          <a:xfrm>
            <a:off x="4667494" y="241765"/>
            <a:ext cx="3927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ITALIANO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2D71337-F299-491D-BD5E-2BF4A327F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816772"/>
              </p:ext>
            </p:extLst>
          </p:nvPr>
        </p:nvGraphicFramePr>
        <p:xfrm>
          <a:off x="887896" y="1338470"/>
          <a:ext cx="10549139" cy="408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559926"/>
      </p:ext>
    </p:extLst>
  </p:cSld>
  <p:clrMapOvr>
    <a:masterClrMapping/>
  </p:clrMapOvr>
  <p:transition spd="slow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45126"/>
              </p:ext>
            </p:extLst>
          </p:nvPr>
        </p:nvGraphicFramePr>
        <p:xfrm>
          <a:off x="201488" y="5724012"/>
          <a:ext cx="117366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8221">
                <a:tc>
                  <a:txBody>
                    <a:bodyPr/>
                    <a:lstStyle/>
                    <a:p>
                      <a:r>
                        <a:rPr lang="it-IT" dirty="0"/>
                        <a:t>Storia    </a:t>
                      </a:r>
                    </a:p>
                    <a:p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5C00F89-208D-4175-9ECC-5FE201919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018084"/>
              </p:ext>
            </p:extLst>
          </p:nvPr>
        </p:nvGraphicFramePr>
        <p:xfrm>
          <a:off x="696035" y="1175882"/>
          <a:ext cx="11124903" cy="423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273F9FAF-D74C-4F26-8685-4E2D9C0488A9}"/>
              </a:ext>
            </a:extLst>
          </p:cNvPr>
          <p:cNvSpPr/>
          <p:nvPr/>
        </p:nvSpPr>
        <p:spPr>
          <a:xfrm>
            <a:off x="5482596" y="252551"/>
            <a:ext cx="2291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STORIA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FF2224-BEE4-43CC-A6CB-764AF9CC0366}"/>
              </a:ext>
            </a:extLst>
          </p:cNvPr>
          <p:cNvSpPr txBox="1"/>
          <p:nvPr/>
        </p:nvSpPr>
        <p:spPr>
          <a:xfrm>
            <a:off x="910348" y="324581"/>
            <a:ext cx="322209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highlight>
                  <a:srgbClr val="FFFF00"/>
                </a:highlight>
              </a:rPr>
              <a:t> I° QUADRIMESTRE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6E1B2B-314E-419A-AF6C-9BFDA5F19A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488" y="555414"/>
            <a:ext cx="824853" cy="7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5507"/>
      </p:ext>
    </p:extLst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8394"/>
              </p:ext>
            </p:extLst>
          </p:nvPr>
        </p:nvGraphicFramePr>
        <p:xfrm>
          <a:off x="245289" y="5701807"/>
          <a:ext cx="11701422" cy="123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6982">
                <a:tc>
                  <a:txBody>
                    <a:bodyPr/>
                    <a:lstStyle/>
                    <a:p>
                      <a:r>
                        <a:rPr lang="it-IT" dirty="0"/>
                        <a:t>Geografia  </a:t>
                      </a:r>
                    </a:p>
                    <a:p>
                      <a:r>
                        <a:rPr lang="it-IT" dirty="0"/>
                        <a:t>  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5630A32-FD3C-408B-BB18-B8ACD4244152}"/>
              </a:ext>
            </a:extLst>
          </p:cNvPr>
          <p:cNvSpPr/>
          <p:nvPr/>
        </p:nvSpPr>
        <p:spPr>
          <a:xfrm>
            <a:off x="5085807" y="164653"/>
            <a:ext cx="359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GEOGRAFIA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55161C-39C6-43AD-9EAC-348D2C4E7AFE}"/>
              </a:ext>
            </a:extLst>
          </p:cNvPr>
          <p:cNvSpPr txBox="1"/>
          <p:nvPr/>
        </p:nvSpPr>
        <p:spPr>
          <a:xfrm>
            <a:off x="604657" y="221788"/>
            <a:ext cx="322209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highlight>
                  <a:srgbClr val="FFFF00"/>
                </a:highlight>
              </a:rPr>
              <a:t> I° QUADRIMESTRE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0C62DEB-9971-48FB-B18E-37E9DAC9CC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578998"/>
              </p:ext>
            </p:extLst>
          </p:nvPr>
        </p:nvGraphicFramePr>
        <p:xfrm>
          <a:off x="649593" y="1231028"/>
          <a:ext cx="11109020" cy="412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Immagine 21">
            <a:extLst>
              <a:ext uri="{FF2B5EF4-FFF2-40B4-BE49-F238E27FC236}">
                <a16:creationId xmlns:a16="http://schemas.microsoft.com/office/drawing/2014/main" id="{E62F17DB-B99C-4F87-9FEF-BDC5E6883C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769" y="626318"/>
            <a:ext cx="737647" cy="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2136"/>
      </p:ext>
    </p:extLst>
  </p:cSld>
  <p:clrMapOvr>
    <a:masterClrMapping/>
  </p:clrMapOvr>
  <p:transition spd="slow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25565"/>
              </p:ext>
            </p:extLst>
          </p:nvPr>
        </p:nvGraphicFramePr>
        <p:xfrm>
          <a:off x="196812" y="5631270"/>
          <a:ext cx="11887335" cy="130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4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8556">
                <a:tc>
                  <a:txBody>
                    <a:bodyPr/>
                    <a:lstStyle/>
                    <a:p>
                      <a:r>
                        <a:rPr lang="it-IT" dirty="0"/>
                        <a:t>Geografia    </a:t>
                      </a:r>
                    </a:p>
                    <a:p>
                      <a:r>
                        <a:rPr lang="it-IT" dirty="0"/>
                        <a:t>I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93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78B887C-82EF-4247-A0FE-23BBEBAC7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02350"/>
              </p:ext>
            </p:extLst>
          </p:nvPr>
        </p:nvGraphicFramePr>
        <p:xfrm>
          <a:off x="910348" y="1119304"/>
          <a:ext cx="11029950" cy="428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84E24E-3A51-4126-9FC1-08950A53F8CC}"/>
              </a:ext>
            </a:extLst>
          </p:cNvPr>
          <p:cNvSpPr txBox="1"/>
          <p:nvPr/>
        </p:nvSpPr>
        <p:spPr>
          <a:xfrm>
            <a:off x="796048" y="204618"/>
            <a:ext cx="322209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highlight>
                  <a:srgbClr val="FFFF00"/>
                </a:highlight>
              </a:rPr>
              <a:t> I° QUADRIMESTRE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89A19E1-2066-4BBD-8434-E4B4F0C4EAEF}"/>
              </a:ext>
            </a:extLst>
          </p:cNvPr>
          <p:cNvSpPr/>
          <p:nvPr/>
        </p:nvSpPr>
        <p:spPr>
          <a:xfrm>
            <a:off x="5331955" y="195974"/>
            <a:ext cx="2556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INGLESE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02E7A54-F337-4E13-AD94-EBB27A5175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24" y="545921"/>
            <a:ext cx="737647" cy="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2136"/>
      </p:ext>
    </p:extLst>
  </p:cSld>
  <p:clrMapOvr>
    <a:masterClrMapping/>
  </p:clrMapOvr>
  <p:transition spd="slow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10195"/>
              </p:ext>
            </p:extLst>
          </p:nvPr>
        </p:nvGraphicFramePr>
        <p:xfrm>
          <a:off x="204501" y="5729290"/>
          <a:ext cx="1159361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3322">
                <a:tc>
                  <a:txBody>
                    <a:bodyPr/>
                    <a:lstStyle/>
                    <a:p>
                      <a:r>
                        <a:rPr lang="it-IT" dirty="0"/>
                        <a:t>FRANCESE</a:t>
                      </a:r>
                      <a:r>
                        <a:rPr lang="it-IT" baseline="0" dirty="0"/>
                        <a:t> </a:t>
                      </a:r>
                    </a:p>
                    <a:p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688BAD8-2AC6-45CE-B151-4768A6E6D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982356"/>
              </p:ext>
            </p:extLst>
          </p:nvPr>
        </p:nvGraphicFramePr>
        <p:xfrm>
          <a:off x="940904" y="1450181"/>
          <a:ext cx="10548731" cy="395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404B6F7-94DB-4934-B61E-B7ECC641FC02}"/>
              </a:ext>
            </a:extLst>
          </p:cNvPr>
          <p:cNvSpPr/>
          <p:nvPr/>
        </p:nvSpPr>
        <p:spPr>
          <a:xfrm>
            <a:off x="4033993" y="307698"/>
            <a:ext cx="4911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MATEMATICA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C8B695-6DBD-463A-95C7-531EBB80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1" y="179102"/>
            <a:ext cx="3468925" cy="8839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9B6950B-FC90-45FC-A868-6654F5DA24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062" y="678674"/>
            <a:ext cx="895683" cy="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59888"/>
      </p:ext>
    </p:extLst>
  </p:cSld>
  <p:clrMapOvr>
    <a:masterClrMapping/>
  </p:clrMapOvr>
  <p:transition spd="slow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8579"/>
              </p:ext>
            </p:extLst>
          </p:nvPr>
        </p:nvGraphicFramePr>
        <p:xfrm>
          <a:off x="204501" y="5729290"/>
          <a:ext cx="11593617" cy="88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2887">
                <a:tc>
                  <a:txBody>
                    <a:bodyPr/>
                    <a:lstStyle/>
                    <a:p>
                      <a:r>
                        <a:rPr lang="it-IT" sz="1200" dirty="0"/>
                        <a:t>TECNOLOGIA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56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AA2E6CE5-22F3-4E98-AB96-043553B0A2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99" y="537282"/>
            <a:ext cx="737647" cy="693746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228D65C-1E9D-4CD3-8868-B58383804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873297"/>
              </p:ext>
            </p:extLst>
          </p:nvPr>
        </p:nvGraphicFramePr>
        <p:xfrm>
          <a:off x="675862" y="1228325"/>
          <a:ext cx="11025808" cy="417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63A9BD9-0C2B-4B3C-BB70-13CA42B568DC}"/>
              </a:ext>
            </a:extLst>
          </p:cNvPr>
          <p:cNvSpPr/>
          <p:nvPr/>
        </p:nvSpPr>
        <p:spPr>
          <a:xfrm>
            <a:off x="4773748" y="75514"/>
            <a:ext cx="35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Tecnologia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C5FD892-58F5-4D38-9BBD-268A2693F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22" y="75514"/>
            <a:ext cx="346892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8477"/>
      </p:ext>
    </p:extLst>
  </p:cSld>
  <p:clrMapOvr>
    <a:masterClrMapping/>
  </p:clrMapOvr>
  <p:transition spd="slow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7813"/>
              </p:ext>
            </p:extLst>
          </p:nvPr>
        </p:nvGraphicFramePr>
        <p:xfrm>
          <a:off x="204208" y="5714588"/>
          <a:ext cx="1159361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3322">
                <a:tc>
                  <a:txBody>
                    <a:bodyPr/>
                    <a:lstStyle/>
                    <a:p>
                      <a:r>
                        <a:rPr lang="it-IT" baseline="0" dirty="0"/>
                        <a:t> MUSICA </a:t>
                      </a:r>
                    </a:p>
                    <a:p>
                      <a:r>
                        <a:rPr lang="it-IT" dirty="0"/>
                        <a:t>I 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VOTO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</a:t>
                      </a:r>
                      <a:r>
                        <a:rPr lang="it-IT" baseline="0" dirty="0"/>
                        <a:t> 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VOTO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23">
                <a:tc>
                  <a:txBody>
                    <a:bodyPr/>
                    <a:lstStyle/>
                    <a:p>
                      <a:r>
                        <a:rPr lang="it-IT" dirty="0"/>
                        <a:t>N°</a:t>
                      </a:r>
                      <a:r>
                        <a:rPr lang="it-IT" baseline="0" dirty="0"/>
                        <a:t> Alunni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DB23A66-C410-4D2D-A0B4-2B8395440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95445"/>
              </p:ext>
            </p:extLst>
          </p:nvPr>
        </p:nvGraphicFramePr>
        <p:xfrm>
          <a:off x="914399" y="1074943"/>
          <a:ext cx="10883425" cy="433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9B1B70D-6F02-47D1-8625-6E4A22444ACE}"/>
              </a:ext>
            </a:extLst>
          </p:cNvPr>
          <p:cNvSpPr/>
          <p:nvPr/>
        </p:nvSpPr>
        <p:spPr>
          <a:xfrm>
            <a:off x="5521500" y="151612"/>
            <a:ext cx="223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Musica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FE0BD1-C63B-4F4B-A86C-1A38D34F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2" y="75514"/>
            <a:ext cx="3468925" cy="88399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A00652-DC3D-4F5C-A099-E775B3A2AB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754" y="613277"/>
            <a:ext cx="737647" cy="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53592"/>
      </p:ext>
    </p:extLst>
  </p:cSld>
  <p:clrMapOvr>
    <a:masterClrMapping/>
  </p:clrMapOvr>
  <p:transition spd="slow">
    <p:pull dir="u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3844</TotalTime>
  <Words>427</Words>
  <Application>Microsoft Office PowerPoint</Application>
  <PresentationFormat>Widescreen</PresentationFormat>
  <Paragraphs>214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  Dirigente Scolastico  Dott.ssa Rosanna Rizzo</vt:lpstr>
      <vt:lpstr>   Scuola Primaria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 RISULTATI SCOLASTICI</dc:title>
  <dc:creator>Francesco Guarnieri</dc:creator>
  <cp:lastModifiedBy>Pierluigi Guarnieri</cp:lastModifiedBy>
  <cp:revision>181</cp:revision>
  <dcterms:created xsi:type="dcterms:W3CDTF">2017-06-21T09:04:14Z</dcterms:created>
  <dcterms:modified xsi:type="dcterms:W3CDTF">2019-02-15T21:03:13Z</dcterms:modified>
</cp:coreProperties>
</file>